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309" r:id="rId1"/>
  </p:sldMasterIdLst>
  <p:notesMasterIdLst>
    <p:notesMasterId r:id="rId81"/>
  </p:notesMasterIdLst>
  <p:sldIdLst>
    <p:sldId id="256" r:id="rId2"/>
    <p:sldId id="468" r:id="rId3"/>
    <p:sldId id="409" r:id="rId4"/>
    <p:sldId id="509" r:id="rId5"/>
    <p:sldId id="461" r:id="rId6"/>
    <p:sldId id="506" r:id="rId7"/>
    <p:sldId id="471" r:id="rId8"/>
    <p:sldId id="508" r:id="rId9"/>
    <p:sldId id="505" r:id="rId10"/>
    <p:sldId id="510" r:id="rId11"/>
    <p:sldId id="521" r:id="rId12"/>
    <p:sldId id="523" r:id="rId13"/>
    <p:sldId id="524" r:id="rId14"/>
    <p:sldId id="504" r:id="rId15"/>
    <p:sldId id="525" r:id="rId16"/>
    <p:sldId id="526" r:id="rId17"/>
    <p:sldId id="527" r:id="rId18"/>
    <p:sldId id="528" r:id="rId19"/>
    <p:sldId id="529" r:id="rId20"/>
    <p:sldId id="530" r:id="rId21"/>
    <p:sldId id="531" r:id="rId22"/>
    <p:sldId id="532" r:id="rId23"/>
    <p:sldId id="533" r:id="rId24"/>
    <p:sldId id="535" r:id="rId25"/>
    <p:sldId id="534" r:id="rId26"/>
    <p:sldId id="536" r:id="rId27"/>
    <p:sldId id="537" r:id="rId28"/>
    <p:sldId id="538" r:id="rId29"/>
    <p:sldId id="539" r:id="rId30"/>
    <p:sldId id="540" r:id="rId31"/>
    <p:sldId id="541" r:id="rId32"/>
    <p:sldId id="542" r:id="rId33"/>
    <p:sldId id="543" r:id="rId34"/>
    <p:sldId id="544" r:id="rId35"/>
    <p:sldId id="545" r:id="rId36"/>
    <p:sldId id="546" r:id="rId37"/>
    <p:sldId id="547" r:id="rId38"/>
    <p:sldId id="548" r:id="rId39"/>
    <p:sldId id="549" r:id="rId40"/>
    <p:sldId id="550" r:id="rId41"/>
    <p:sldId id="551" r:id="rId42"/>
    <p:sldId id="552" r:id="rId43"/>
    <p:sldId id="553" r:id="rId44"/>
    <p:sldId id="554" r:id="rId45"/>
    <p:sldId id="555" r:id="rId46"/>
    <p:sldId id="556" r:id="rId47"/>
    <p:sldId id="557" r:id="rId48"/>
    <p:sldId id="558" r:id="rId49"/>
    <p:sldId id="559" r:id="rId50"/>
    <p:sldId id="560" r:id="rId51"/>
    <p:sldId id="561" r:id="rId52"/>
    <p:sldId id="562" r:id="rId53"/>
    <p:sldId id="563" r:id="rId54"/>
    <p:sldId id="564" r:id="rId55"/>
    <p:sldId id="565" r:id="rId56"/>
    <p:sldId id="566" r:id="rId57"/>
    <p:sldId id="567" r:id="rId58"/>
    <p:sldId id="568" r:id="rId59"/>
    <p:sldId id="569" r:id="rId60"/>
    <p:sldId id="570" r:id="rId61"/>
    <p:sldId id="571" r:id="rId62"/>
    <p:sldId id="572" r:id="rId63"/>
    <p:sldId id="573" r:id="rId64"/>
    <p:sldId id="574" r:id="rId65"/>
    <p:sldId id="575" r:id="rId66"/>
    <p:sldId id="576" r:id="rId67"/>
    <p:sldId id="577" r:id="rId68"/>
    <p:sldId id="578" r:id="rId69"/>
    <p:sldId id="586" r:id="rId70"/>
    <p:sldId id="587" r:id="rId71"/>
    <p:sldId id="588" r:id="rId72"/>
    <p:sldId id="589" r:id="rId73"/>
    <p:sldId id="590" r:id="rId74"/>
    <p:sldId id="591" r:id="rId75"/>
    <p:sldId id="593" r:id="rId76"/>
    <p:sldId id="511" r:id="rId77"/>
    <p:sldId id="519" r:id="rId78"/>
    <p:sldId id="481" r:id="rId79"/>
    <p:sldId id="262" r:id="rId8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6C0015"/>
    <a:srgbClr val="990000"/>
    <a:srgbClr val="969696"/>
    <a:srgbClr val="4D4D4D"/>
    <a:srgbClr val="A50021"/>
    <a:srgbClr val="333333"/>
    <a:srgbClr val="009900"/>
    <a:srgbClr val="008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71657" autoAdjust="0"/>
  </p:normalViewPr>
  <p:slideViewPr>
    <p:cSldViewPr>
      <p:cViewPr>
        <p:scale>
          <a:sx n="100" d="100"/>
          <a:sy n="100" d="100"/>
        </p:scale>
        <p:origin x="-38" y="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>
                <a:latin typeface="ALS Sector Regular"/>
              </a:rPr>
              <a:t>Проверочные листы ГИТ в %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Проверочные листы ГИТ в %</c:v>
                </c:pt>
              </c:strCache>
            </c:strRef>
          </c:tx>
          <c:explosion val="23"/>
          <c:dPt>
            <c:idx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Вопросы охраны труда</c:v>
                </c:pt>
                <c:pt idx="1">
                  <c:v>Вопросы трудового законодательства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24983595800695"/>
          <c:y val="0.16148572834645691"/>
          <c:w val="0.32707992122739143"/>
          <c:h val="0.33585210617623745"/>
        </c:manualLayout>
      </c:layout>
      <c:overlay val="0"/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51" cy="49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28" y="0"/>
            <a:ext cx="2946351" cy="49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8" y="4716027"/>
            <a:ext cx="5437821" cy="446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881"/>
            <a:ext cx="2946351" cy="49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28" y="9428881"/>
            <a:ext cx="2946351" cy="49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32D662-C81A-457B-B45C-45A43D1D1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68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1FA13-09B5-44A4-974C-3C63AE33E1E6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7329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1FA13-09B5-44A4-974C-3C63AE33E1E6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4226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1FA13-09B5-44A4-974C-3C63AE33E1E6}" type="slidenum">
              <a:rPr lang="ru-RU" smtClean="0"/>
              <a:pPr/>
              <a:t>76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5657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B4037-CE8D-4FB9-892E-EF7FCC2768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7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77CB-C667-46AC-974E-9BFFA49E8A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8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A5669-2EA5-467F-A16B-7BD2DEDFF4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9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63544-E17D-48D1-BEED-8E87A7CEAD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5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C1206-E170-4735-8C8E-CB0036185E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5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4CF73-BCE5-4EA2-9CA3-F7B2F2DBF8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9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1D011-35A7-4E85-A3F4-85A92583CD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72CD7-AAC5-4DDD-A5E3-D575CDFA39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83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9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EFE41-F665-473F-B885-DBD6C021DE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7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452E3-62BE-44EB-B88F-2E92480B5F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5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8E25CE-0730-49A5-9C37-DA927324A6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&#1086;&#1085;&#1083;&#1072;&#1081;&#1085;&#1080;&#1085;&#1089;&#1087;&#1077;&#1082;&#1094;&#1080;&#1103;.&#1088;&#1092;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ormativ.kontur.ru/document?moduleid=1&amp;documentid=26277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15888"/>
            <a:ext cx="2016224" cy="865187"/>
          </a:xfrm>
        </p:spPr>
        <p:txBody>
          <a:bodyPr/>
          <a:lstStyle/>
          <a:p>
            <a:pPr eaLnBrk="1" hangingPunct="1"/>
            <a:r>
              <a:rPr lang="ru-RU" sz="1300" b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kern="1200" dirty="0">
              <a:solidFill>
                <a:srgbClr val="4D4D4D"/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5" y="1844676"/>
            <a:ext cx="8351837" cy="204152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ALS Sector Regular"/>
              </a:rPr>
              <a:t>Семинар по теме:</a:t>
            </a:r>
            <a:endParaRPr lang="ru-RU" sz="3200" b="1" dirty="0">
              <a:solidFill>
                <a:schemeClr val="tx1"/>
              </a:solidFill>
              <a:latin typeface="ALS Sector Regular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ALS Sector Regular"/>
              </a:rPr>
              <a:t>«Проверки Государственной инспекции труда. Новый подход в </a:t>
            </a:r>
            <a:r>
              <a:rPr lang="ru-RU" sz="3200" b="1" dirty="0" err="1" smtClean="0">
                <a:solidFill>
                  <a:schemeClr val="tx1"/>
                </a:solidFill>
                <a:latin typeface="ALS Sector Regular"/>
              </a:rPr>
              <a:t>надзорно</a:t>
            </a:r>
            <a:r>
              <a:rPr lang="ru-RU" sz="3200" b="1" dirty="0" smtClean="0">
                <a:solidFill>
                  <a:schemeClr val="tx1"/>
                </a:solidFill>
                <a:latin typeface="ALS Sector Regular"/>
              </a:rPr>
              <a:t>-контрольной деятельности»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483769" y="5300662"/>
            <a:ext cx="4679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1" dirty="0" smtClean="0">
                <a:latin typeface="ALS Sector Regular"/>
                <a:cs typeface="Times New Roman" pitchFamily="18" charset="0"/>
              </a:rPr>
              <a:t>Москва 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>
                <a:latin typeface="ALS Sector Regular"/>
                <a:cs typeface="Times New Roman" pitchFamily="18" charset="0"/>
              </a:rPr>
              <a:t>2021 </a:t>
            </a:r>
            <a:r>
              <a:rPr lang="ru-RU" sz="1400" b="1" dirty="0">
                <a:latin typeface="ALS Sector Regular"/>
                <a:cs typeface="Times New Roman" pitchFamily="18" charset="0"/>
              </a:rPr>
              <a:t>год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80" y="6326076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90763544-E17D-48D1-BEED-8E87A7CEAD93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61498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85427" y="2636912"/>
            <a:ext cx="5472608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Проверки ГИТ</a:t>
            </a:r>
            <a:endParaRPr lang="ru-RU" dirty="0">
              <a:solidFill>
                <a:schemeClr val="tx1"/>
              </a:solidFill>
              <a:latin typeface="ALS Sector Regular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843808" y="335699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28184" y="334784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91293" y="5386268"/>
            <a:ext cx="234798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LS Sector Regular"/>
              </a:rPr>
              <a:t>Документальные</a:t>
            </a:r>
            <a:endParaRPr lang="ru-RU" dirty="0">
              <a:latin typeface="ALS Sector Regula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0072" y="5386268"/>
            <a:ext cx="23762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LS Sector Regular"/>
              </a:rPr>
              <a:t>Выездные</a:t>
            </a:r>
            <a:endParaRPr lang="ru-RU" dirty="0">
              <a:latin typeface="ALS Sector Regular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70974" y="4077072"/>
            <a:ext cx="2376264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LS Sector Regular"/>
              </a:rPr>
              <a:t>Внеплановые</a:t>
            </a:r>
            <a:endParaRPr lang="ru-RU" dirty="0">
              <a:latin typeface="ALS Sector Regula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41538" y="4111218"/>
            <a:ext cx="2376264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LS Sector Regular"/>
              </a:rPr>
              <a:t>Плановые</a:t>
            </a:r>
            <a:endParaRPr lang="ru-RU" dirty="0">
              <a:latin typeface="ALS Sector Regular"/>
            </a:endParaRPr>
          </a:p>
        </p:txBody>
      </p:sp>
      <p:cxnSp>
        <p:nvCxnSpPr>
          <p:cNvPr id="23" name="Прямая со стрелкой 22"/>
          <p:cNvCxnSpPr>
            <a:endCxn id="17" idx="0"/>
          </p:cNvCxnSpPr>
          <p:nvPr/>
        </p:nvCxnSpPr>
        <p:spPr>
          <a:xfrm>
            <a:off x="2851150" y="4480550"/>
            <a:ext cx="14138" cy="90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251912" y="4446404"/>
            <a:ext cx="0" cy="939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Прямая со стрелкой 7178"/>
          <p:cNvCxnSpPr/>
          <p:nvPr/>
        </p:nvCxnSpPr>
        <p:spPr>
          <a:xfrm>
            <a:off x="4017802" y="4446404"/>
            <a:ext cx="1202270" cy="939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1" name="Прямая со стрелкой 7180"/>
          <p:cNvCxnSpPr/>
          <p:nvPr/>
        </p:nvCxnSpPr>
        <p:spPr>
          <a:xfrm flipH="1">
            <a:off x="4039281" y="4446404"/>
            <a:ext cx="1131694" cy="939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2" name="Прямоугольник 7181"/>
          <p:cNvSpPr/>
          <p:nvPr/>
        </p:nvSpPr>
        <p:spPr>
          <a:xfrm>
            <a:off x="755577" y="83671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LS Sector Regular"/>
              </a:rPr>
              <a:t>В соответствии с Федеральным законом от </a:t>
            </a:r>
            <a:r>
              <a:rPr lang="ru-RU" dirty="0" smtClean="0">
                <a:latin typeface="ALS Sector Regular"/>
              </a:rPr>
              <a:t>26.12.2008 </a:t>
            </a:r>
            <a:r>
              <a:rPr lang="ru-RU" dirty="0">
                <a:latin typeface="ALS Sector Regular"/>
              </a:rPr>
              <a:t>№294-ФЗ </a:t>
            </a:r>
            <a:r>
              <a:rPr lang="ru-RU" dirty="0" smtClean="0">
                <a:latin typeface="ALS Sector Regular"/>
              </a:rPr>
              <a:t>«</a:t>
            </a:r>
            <a:r>
              <a:rPr lang="ru-RU" dirty="0">
                <a:latin typeface="ALS Sector Regular"/>
              </a:rPr>
              <a:t>О защите прав юридических лиц и индивидуальных предпринимателей при осуществлении государственного контроля (надзора) и муниципального контроля</a:t>
            </a:r>
            <a:r>
              <a:rPr lang="ru-RU" dirty="0" smtClean="0">
                <a:latin typeface="ALS Sector Regular"/>
              </a:rPr>
              <a:t>»:</a:t>
            </a:r>
            <a:endParaRPr lang="ru-RU" dirty="0">
              <a:latin typeface="ALS Sector Regular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340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305800" cy="54726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При </a:t>
            </a:r>
            <a:r>
              <a:rPr lang="ru-RU" sz="2000" b="1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документарных</a:t>
            </a:r>
            <a:r>
              <a:rPr lang="ru-RU" sz="2000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проверках ГИТ не выезжает на место, а запрашивает определенные документы, организация предоставляет их в виде заверенных </a:t>
            </a:r>
            <a:r>
              <a:rPr lang="ru-RU" sz="2000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копий.</a:t>
            </a:r>
            <a:br>
              <a:rPr lang="ru-RU" sz="2000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Выездные </a:t>
            </a:r>
            <a:r>
              <a:rPr lang="ru-RU" sz="2000" dirty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проверки проводятся в том случае, когда невозможно только лишь через документы проверить соблюдение трудового </a:t>
            </a:r>
            <a:r>
              <a:rPr lang="ru-RU" sz="2000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права.</a:t>
            </a:r>
            <a:br>
              <a:rPr lang="ru-RU" sz="2000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Плановые</a:t>
            </a:r>
            <a:r>
              <a:rPr lang="ru-RU" sz="2000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проверки ГИТ согласовываются с органами прокуратуры. Ежегодно публикуются планы проверок на сайте </a:t>
            </a:r>
            <a:r>
              <a:rPr lang="ru-RU" sz="2000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ГИТ </a:t>
            </a:r>
            <a:r>
              <a:rPr lang="ru-RU" sz="2000" dirty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на год. </a:t>
            </a:r>
            <a:r>
              <a:rPr lang="ru-RU" sz="2000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</a:br>
            <a:r>
              <a:rPr lang="ru-RU" sz="2000" b="1" dirty="0">
                <a:latin typeface="ALS Sector Regular"/>
                <a:cs typeface="Arial" panose="020B0604020202020204" pitchFamily="34" charset="0"/>
              </a:rPr>
              <a:t>Поиск: </a:t>
            </a:r>
            <a:r>
              <a:rPr lang="ru-RU" sz="2000" dirty="0" smtClean="0">
                <a:latin typeface="ALS Sector Regular"/>
                <a:cs typeface="Arial" panose="020B0604020202020204" pitchFamily="34" charset="0"/>
              </a:rPr>
              <a:t>заходим </a:t>
            </a:r>
            <a:r>
              <a:rPr lang="ru-RU" sz="2000" dirty="0">
                <a:latin typeface="ALS Sector Regular"/>
                <a:cs typeface="Arial" panose="020B0604020202020204" pitchFamily="34" charset="0"/>
              </a:rPr>
              <a:t>на сайт ГИТ (</a:t>
            </a:r>
            <a:r>
              <a:rPr lang="ru-RU" sz="2000" dirty="0" smtClean="0">
                <a:latin typeface="ALS Sector Regular"/>
                <a:cs typeface="Arial" panose="020B0604020202020204" pitchFamily="34" charset="0"/>
              </a:rPr>
              <a:t>git.77.rostrud.</a:t>
            </a:r>
            <a:r>
              <a:rPr lang="en-US" sz="2000" dirty="0" smtClean="0">
                <a:latin typeface="ALS Sector Regular"/>
                <a:cs typeface="Arial" panose="020B0604020202020204" pitchFamily="34" charset="0"/>
              </a:rPr>
              <a:t>gov</a:t>
            </a:r>
            <a:r>
              <a:rPr lang="en-US" sz="2000" dirty="0">
                <a:latin typeface="ALS Sector Regular"/>
                <a:cs typeface="Arial" panose="020B0604020202020204" pitchFamily="34" charset="0"/>
              </a:rPr>
              <a:t>.</a:t>
            </a:r>
            <a:r>
              <a:rPr lang="ru-RU" sz="2000" dirty="0" err="1" smtClean="0">
                <a:latin typeface="ALS Sector Regular"/>
                <a:cs typeface="Arial" panose="020B0604020202020204" pitchFamily="34" charset="0"/>
              </a:rPr>
              <a:t>ru</a:t>
            </a:r>
            <a:r>
              <a:rPr lang="ru-RU" sz="2000" dirty="0" smtClean="0">
                <a:latin typeface="ALS Sector Regular"/>
                <a:cs typeface="Arial" panose="020B0604020202020204" pitchFamily="34" charset="0"/>
              </a:rPr>
              <a:t>./ </a:t>
            </a:r>
            <a:r>
              <a:rPr lang="ru-RU" sz="2000" dirty="0">
                <a:latin typeface="ALS Sector Regular"/>
                <a:cs typeface="Arial" panose="020B0604020202020204" pitchFamily="34" charset="0"/>
              </a:rPr>
              <a:t>План </a:t>
            </a:r>
            <a:r>
              <a:rPr lang="ru-RU" sz="2000" dirty="0" smtClean="0">
                <a:latin typeface="ALS Sector Regular"/>
                <a:cs typeface="Arial" panose="020B0604020202020204" pitchFamily="34" charset="0"/>
              </a:rPr>
              <a:t>проверок/ План </a:t>
            </a:r>
            <a:r>
              <a:rPr lang="ru-RU" sz="2000" dirty="0">
                <a:latin typeface="ALS Sector Regular"/>
                <a:cs typeface="Arial" panose="020B0604020202020204" pitchFamily="34" charset="0"/>
              </a:rPr>
              <a:t>проверок ГИТ в городе Москве </a:t>
            </a:r>
            <a:r>
              <a:rPr lang="ru-RU" sz="2000" dirty="0" smtClean="0">
                <a:latin typeface="ALS Sector Regular"/>
                <a:cs typeface="Arial" panose="020B0604020202020204" pitchFamily="34" charset="0"/>
              </a:rPr>
              <a:t>2021)</a:t>
            </a:r>
            <a:endParaRPr lang="ru-RU" dirty="0">
              <a:latin typeface="ALS Sector Regular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72CD7-AAC5-4DDD-A5E3-D575CDFA397E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614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dirty="0">
                <a:latin typeface="ALS Sector Regular"/>
                <a:cs typeface="Arial" panose="020B0604020202020204" pitchFamily="34" charset="0"/>
              </a:rPr>
              <a:t>В плане </a:t>
            </a:r>
            <a:r>
              <a:rPr lang="ru-RU" sz="1800" b="1" dirty="0" smtClean="0">
                <a:latin typeface="ALS Sector Regular"/>
                <a:cs typeface="Arial" panose="020B0604020202020204" pitchFamily="34" charset="0"/>
              </a:rPr>
              <a:t>проверок указывается: </a:t>
            </a:r>
          </a:p>
          <a:p>
            <a:pPr marL="0" indent="0" algn="just">
              <a:buNone/>
            </a:pPr>
            <a:endParaRPr lang="ru-RU" sz="800" dirty="0" smtClean="0">
              <a:latin typeface="ALS Sector Regular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LS Sector Regular"/>
                <a:cs typeface="Arial" panose="020B0604020202020204" pitchFamily="34" charset="0"/>
              </a:rPr>
              <a:t>наименование </a:t>
            </a:r>
            <a:r>
              <a:rPr lang="ru-RU" sz="1800" dirty="0">
                <a:latin typeface="ALS Sector Regular"/>
                <a:cs typeface="Arial" panose="020B0604020202020204" pitchFamily="34" charset="0"/>
              </a:rPr>
              <a:t>организации, </a:t>
            </a:r>
            <a:endParaRPr lang="ru-RU" sz="1800" dirty="0" smtClean="0">
              <a:latin typeface="ALS Sector Regular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800" dirty="0" smtClean="0">
              <a:latin typeface="ALS Sector Regular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LS Sector Regular"/>
                <a:cs typeface="Arial" panose="020B0604020202020204" pitchFamily="34" charset="0"/>
              </a:rPr>
              <a:t>адрес организации, </a:t>
            </a:r>
          </a:p>
          <a:p>
            <a:pPr marL="0" indent="0" algn="just">
              <a:buNone/>
            </a:pPr>
            <a:endParaRPr lang="ru-RU" sz="800" dirty="0" smtClean="0">
              <a:latin typeface="ALS Sector Regular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LS Sector Regular"/>
                <a:cs typeface="Arial" panose="020B0604020202020204" pitchFamily="34" charset="0"/>
              </a:rPr>
              <a:t>цель проверки, </a:t>
            </a:r>
          </a:p>
          <a:p>
            <a:pPr marL="0" indent="0" algn="just">
              <a:buNone/>
            </a:pPr>
            <a:endParaRPr lang="ru-RU" sz="800" dirty="0" smtClean="0">
              <a:latin typeface="ALS Sector Regular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ALS Sector Regular"/>
                <a:cs typeface="Arial" panose="020B0604020202020204" pitchFamily="34" charset="0"/>
              </a:rPr>
              <a:t>в</a:t>
            </a:r>
            <a:r>
              <a:rPr lang="ru-RU" sz="1800" dirty="0" smtClean="0">
                <a:latin typeface="ALS Sector Regular"/>
                <a:cs typeface="Arial" panose="020B0604020202020204" pitchFamily="34" charset="0"/>
              </a:rPr>
              <a:t>ид проверки,</a:t>
            </a:r>
          </a:p>
          <a:p>
            <a:pPr marL="0" indent="0" algn="just">
              <a:buNone/>
            </a:pPr>
            <a:endParaRPr lang="ru-RU" sz="800" dirty="0" smtClean="0">
              <a:latin typeface="ALS Sector Regular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LS Sector Regular"/>
                <a:cs typeface="Arial" panose="020B0604020202020204" pitchFamily="34" charset="0"/>
              </a:rPr>
              <a:t>дата начала,</a:t>
            </a:r>
          </a:p>
          <a:p>
            <a:pPr marL="0" indent="0" algn="just">
              <a:buNone/>
            </a:pPr>
            <a:endParaRPr lang="ru-RU" sz="800" dirty="0" smtClean="0">
              <a:latin typeface="ALS Sector Regular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LS Sector Regular"/>
                <a:cs typeface="Arial" panose="020B0604020202020204" pitchFamily="34" charset="0"/>
              </a:rPr>
              <a:t>срок </a:t>
            </a:r>
            <a:r>
              <a:rPr lang="ru-RU" sz="1800" dirty="0">
                <a:latin typeface="ALS Sector Regular"/>
                <a:cs typeface="Arial" panose="020B0604020202020204" pitchFamily="34" charset="0"/>
              </a:rPr>
              <a:t>проведения плановой </a:t>
            </a:r>
            <a:r>
              <a:rPr lang="ru-RU" sz="1800" dirty="0" smtClean="0">
                <a:latin typeface="ALS Sector Regular"/>
                <a:cs typeface="Arial" panose="020B0604020202020204" pitchFamily="34" charset="0"/>
              </a:rPr>
              <a:t>проверки, </a:t>
            </a:r>
          </a:p>
          <a:p>
            <a:pPr marL="0" indent="0" algn="just">
              <a:buNone/>
            </a:pPr>
            <a:endParaRPr lang="ru-RU" sz="800" dirty="0" smtClean="0">
              <a:latin typeface="ALS Sector Regular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LS Sector Regular"/>
                <a:cs typeface="Arial" panose="020B0604020202020204" pitchFamily="34" charset="0"/>
              </a:rPr>
              <a:t>порядковый </a:t>
            </a:r>
            <a:r>
              <a:rPr lang="ru-RU" sz="1800" dirty="0">
                <a:latin typeface="ALS Sector Regular"/>
                <a:cs typeface="Arial" panose="020B0604020202020204" pitchFamily="34" charset="0"/>
              </a:rPr>
              <a:t>номер проверки в едином реестре проверок</a:t>
            </a:r>
            <a:r>
              <a:rPr lang="ru-RU" sz="1800" dirty="0" smtClean="0">
                <a:latin typeface="ALS Sector Regular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1800" dirty="0" smtClean="0">
              <a:latin typeface="ALS Sector Regular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ALS Sector Regular"/>
                <a:cs typeface="Arial" panose="020B0604020202020204" pitchFamily="34" charset="0"/>
              </a:rPr>
              <a:t>О проведении плановой </a:t>
            </a:r>
            <a:r>
              <a:rPr lang="ru-RU" sz="1800" dirty="0" smtClean="0">
                <a:latin typeface="ALS Sector Regular"/>
                <a:cs typeface="Arial" panose="020B0604020202020204" pitchFamily="34" charset="0"/>
              </a:rPr>
              <a:t>проверки ГИТ уведомляет </a:t>
            </a:r>
            <a:r>
              <a:rPr lang="ru-RU" sz="1800" dirty="0">
                <a:latin typeface="ALS Sector Regular"/>
                <a:cs typeface="Arial" panose="020B0604020202020204" pitchFamily="34" charset="0"/>
              </a:rPr>
              <a:t>не позднее чем за три рабочих дня до начала ее проведения посредством направления копии распоряжения или приказа руководителя, </a:t>
            </a:r>
            <a:r>
              <a:rPr lang="ru-RU" sz="1800" dirty="0" smtClean="0">
                <a:latin typeface="ALS Sector Regular"/>
                <a:cs typeface="Arial" panose="020B0604020202020204" pitchFamily="34" charset="0"/>
              </a:rPr>
              <a:t>(заместителя </a:t>
            </a:r>
            <a:r>
              <a:rPr lang="ru-RU" sz="1800" dirty="0">
                <a:latin typeface="ALS Sector Regular"/>
                <a:cs typeface="Arial" panose="020B0604020202020204" pitchFamily="34" charset="0"/>
              </a:rPr>
              <a:t>руководителя </a:t>
            </a:r>
            <a:r>
              <a:rPr lang="ru-RU" sz="1800" dirty="0" smtClean="0">
                <a:latin typeface="ALS Sector Regular"/>
                <a:cs typeface="Arial" panose="020B0604020202020204" pitchFamily="34" charset="0"/>
              </a:rPr>
              <a:t>ГИТ) </a:t>
            </a:r>
            <a:r>
              <a:rPr lang="ru-RU" sz="1800" dirty="0">
                <a:latin typeface="ALS Sector Regular"/>
                <a:cs typeface="Arial" panose="020B0604020202020204" pitchFamily="34" charset="0"/>
              </a:rPr>
              <a:t>о начале проведения плановой </a:t>
            </a:r>
            <a:r>
              <a:rPr lang="ru-RU" sz="1800" dirty="0" smtClean="0">
                <a:latin typeface="ALS Sector Regular"/>
                <a:cs typeface="Arial" panose="020B0604020202020204" pitchFamily="34" charset="0"/>
              </a:rPr>
              <a:t>проверки.</a:t>
            </a:r>
            <a:endParaRPr lang="ru-RU" sz="1800" dirty="0">
              <a:latin typeface="ALS Sector Regular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63544-E17D-48D1-BEED-8E87A7CEAD93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453650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659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89846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>
                <a:latin typeface="ALS Sector Regular"/>
              </a:rPr>
              <a:t>Сроки </a:t>
            </a:r>
            <a:r>
              <a:rPr lang="ru-RU" dirty="0">
                <a:latin typeface="ALS Sector Regular"/>
              </a:rPr>
              <a:t>и порядок </a:t>
            </a:r>
            <a:r>
              <a:rPr lang="ru-RU" b="1" dirty="0">
                <a:latin typeface="ALS Sector Regular"/>
              </a:rPr>
              <a:t>расследования несчастных случаев на производстве </a:t>
            </a:r>
            <a:r>
              <a:rPr lang="ru-RU" dirty="0">
                <a:latin typeface="ALS Sector Regular"/>
              </a:rPr>
              <a:t>при осуществлении федерального государственного надзора в сфере труда определяются в соответствии с Трудовым кодексом Российской Федерации</a:t>
            </a:r>
            <a:r>
              <a:rPr lang="ru-RU" dirty="0" smtClean="0">
                <a:latin typeface="ALS Sector Regular"/>
              </a:rPr>
              <a:t>.</a:t>
            </a:r>
          </a:p>
          <a:p>
            <a:pPr algn="just"/>
            <a:endParaRPr lang="ru-RU" dirty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Инспектор запрашивает у работодателя документы в </a:t>
            </a:r>
            <a:r>
              <a:rPr lang="ru-RU" dirty="0" err="1">
                <a:latin typeface="ALS Sector Regular"/>
              </a:rPr>
              <a:t>соотвествии</a:t>
            </a:r>
            <a:r>
              <a:rPr lang="ru-RU" dirty="0">
                <a:latin typeface="ALS Sector Regular"/>
              </a:rPr>
              <a:t> со ст.228-230 ТК РФ и Постановлением </a:t>
            </a:r>
            <a:r>
              <a:rPr lang="ru-RU" dirty="0" err="1">
                <a:latin typeface="ALS Sector Regular"/>
              </a:rPr>
              <a:t>Минздравсоцразвития</a:t>
            </a:r>
            <a:r>
              <a:rPr lang="ru-RU" dirty="0">
                <a:latin typeface="ALS Sector Regular"/>
              </a:rPr>
              <a:t> России </a:t>
            </a:r>
            <a:r>
              <a:rPr lang="ru-RU" dirty="0" smtClean="0">
                <a:latin typeface="ALS Sector Regular"/>
              </a:rPr>
              <a:t>24.10.2002 </a:t>
            </a:r>
            <a:r>
              <a:rPr lang="ru-RU" dirty="0">
                <a:latin typeface="ALS Sector Regular"/>
              </a:rPr>
              <a:t>№73 «Об утверждении форм документов, необходимых для расследования и учета несчастных случаев на производстве, и Положения об особенностях расследования несчастных случаев на производстве в отдельных отраслях и организациях».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4045632" cy="27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00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2016224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200" b="1" kern="1200" dirty="0">
                <a:solidFill>
                  <a:srgbClr val="4D4D4D"/>
                </a:solidFill>
              </a:rPr>
              <a:t/>
            </a:r>
            <a:br>
              <a:rPr lang="ru-RU" sz="1200" b="1" kern="1200" dirty="0">
                <a:solidFill>
                  <a:srgbClr val="4D4D4D"/>
                </a:solidFill>
              </a:rPr>
            </a:br>
            <a:endParaRPr lang="ru-RU" sz="1200" b="1" kern="1200" dirty="0">
              <a:solidFill>
                <a:srgbClr val="4D4D4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7624" y="692696"/>
            <a:ext cx="5410944" cy="180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ALS Sector Regular"/>
                <a:cs typeface="Arial" panose="020B0604020202020204" pitchFamily="34" charset="0"/>
              </a:rPr>
              <a:t>Основанием </a:t>
            </a:r>
            <a:r>
              <a:rPr lang="ru-RU" sz="1800" dirty="0">
                <a:latin typeface="ALS Sector Regular"/>
                <a:cs typeface="Arial" panose="020B0604020202020204" pitchFamily="34" charset="0"/>
              </a:rPr>
              <a:t>для проведения </a:t>
            </a:r>
            <a:r>
              <a:rPr lang="ru-RU" sz="1800" b="1" dirty="0">
                <a:latin typeface="ALS Sector Regular"/>
                <a:cs typeface="Arial" panose="020B0604020202020204" pitchFamily="34" charset="0"/>
              </a:rPr>
              <a:t>внеплановой проверки </a:t>
            </a:r>
            <a:r>
              <a:rPr lang="ru-RU" sz="1800" dirty="0">
                <a:latin typeface="ALS Sector Regular"/>
                <a:cs typeface="Arial" panose="020B0604020202020204" pitchFamily="34" charset="0"/>
              </a:rPr>
              <a:t>(в соответствии с Федеральным законом от </a:t>
            </a:r>
            <a:r>
              <a:rPr lang="ru-RU" sz="1800" dirty="0" smtClean="0">
                <a:latin typeface="ALS Sector Regular"/>
                <a:cs typeface="Arial" panose="020B0604020202020204" pitchFamily="34" charset="0"/>
              </a:rPr>
              <a:t>26.12.2008 </a:t>
            </a:r>
            <a:r>
              <a:rPr lang="ru-RU" sz="1800" dirty="0">
                <a:latin typeface="ALS Sector Regular"/>
                <a:cs typeface="Arial" panose="020B0604020202020204" pitchFamily="34" charset="0"/>
              </a:rPr>
              <a:t>№294-ФЗ и статьей 360 ТК РФ) является: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90763544-E17D-48D1-BEED-8E87A7CEAD93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285" y="2613298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ALS Sector Regular"/>
              </a:rPr>
              <a:t>истечение </a:t>
            </a:r>
            <a:r>
              <a:rPr lang="ru-RU" sz="1600" dirty="0">
                <a:latin typeface="ALS Sector Regular"/>
              </a:rPr>
              <a:t>срока исполнения работодателем выданного ГИТ предписания об устранении выявленного </a:t>
            </a:r>
            <a:r>
              <a:rPr lang="ru-RU" sz="1600" dirty="0" smtClean="0">
                <a:latin typeface="ALS Sector Regular"/>
              </a:rPr>
              <a:t>нарушения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ru-RU" sz="1600" dirty="0">
                <a:latin typeface="ALS Sector Regular"/>
              </a:rPr>
              <a:t>наличие приказа (распоряжения) руководителя (заместителя руководителя) ГИТ о проведении внеплановой проверки, изданного в соответствии с поручением Президента Российской Федерации или Правительства Российской Федерации либо на основании требования прокурора о проведении внеплановой проверки в рамках надзора за исполнением законов по поступившим в органы прокуратуры материалам и обращениям. </a:t>
            </a:r>
            <a:endParaRPr lang="ru-RU" sz="1600" dirty="0" smtClean="0">
              <a:latin typeface="ALS Sector Regular"/>
            </a:endParaRP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ALS Sector Regular"/>
              </a:rPr>
              <a:t>поступление </a:t>
            </a:r>
            <a:r>
              <a:rPr lang="ru-RU" sz="1600" dirty="0">
                <a:latin typeface="ALS Sector Regular"/>
              </a:rPr>
              <a:t>в ГИТ обращений и заявлений граждан, в том числе индивидуальных предпринимателей, юридических лиц, информации от органов государственной власти (должностных лиц ГИТ и других федеральных органов исполнительной власти, осуществляющих государственный контроль (надзор), органов местного самоуправления, профессиональных союзов, из средств массовой информации о фактах</a:t>
            </a:r>
            <a:r>
              <a:rPr lang="ru-RU" sz="1600" dirty="0" smtClean="0">
                <a:latin typeface="ALS Sector Regular"/>
              </a:rPr>
              <a:t>:</a:t>
            </a:r>
          </a:p>
        </p:txBody>
      </p:sp>
      <p:pic>
        <p:nvPicPr>
          <p:cNvPr id="7" name="Рисунок 6" descr="http://itd0.mycdn.me/image?id=861833477684&amp;t=20&amp;plc=WEB&amp;tkn=*-yLAirN8wMz1AuiYWi-Y6bYX5v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3" y="692696"/>
            <a:ext cx="273630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256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6714"/>
            <a:ext cx="79208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А</a:t>
            </a:r>
            <a:r>
              <a:rPr lang="ru-RU" dirty="0">
                <a:solidFill>
                  <a:schemeClr val="tx2"/>
                </a:solidFill>
                <a:latin typeface="ALS Sector Regular"/>
              </a:rPr>
              <a:t>. </a:t>
            </a:r>
            <a:r>
              <a:rPr lang="ru-RU" dirty="0">
                <a:latin typeface="ALS Sector Regular"/>
              </a:rPr>
              <a:t>нарушений работодателями требований трудового законодательства и иных нормативных правовых актов, содержащих нормы трудового права, в том числе требований охраны труда, повлекших возникновение угрозы причинения вреда жизни и здоровью работников, а также приведших к невыплате или неполной выплате в установленный срок заработной платы, других выплат, причитающихся работникам, либо установлению заработной платы в размере менее размера, предусмотренного трудовым законодательством</a:t>
            </a:r>
            <a:r>
              <a:rPr lang="ru-RU" dirty="0" smtClean="0">
                <a:latin typeface="ALS Sector Regular"/>
              </a:rPr>
              <a:t>;</a:t>
            </a:r>
          </a:p>
          <a:p>
            <a:pPr algn="just"/>
            <a:endParaRPr lang="ru-RU" sz="800" dirty="0">
              <a:latin typeface="ALS Sector Regular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ALS Sector Regular"/>
              </a:rPr>
              <a:t>Б. </a:t>
            </a:r>
            <a:r>
              <a:rPr lang="ru-RU" dirty="0">
                <a:latin typeface="ALS Sector Regular"/>
              </a:rPr>
              <a:t>уклонения от оформления трудового договора, ненадлежащего оформления трудового договора или заключения гражданско-правового договора, фактически регулирующего трудовые отношения между работником и работодателем; </a:t>
            </a:r>
            <a:endParaRPr lang="ru-RU" dirty="0" smtClean="0">
              <a:latin typeface="ALS Sector Regular"/>
            </a:endParaRPr>
          </a:p>
          <a:p>
            <a:pPr algn="just"/>
            <a:endParaRPr lang="ru-RU" sz="800" dirty="0">
              <a:latin typeface="ALS Sector Regular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ALS Sector Regular"/>
              </a:rPr>
              <a:t>В. </a:t>
            </a:r>
            <a:r>
              <a:rPr lang="ru-RU" dirty="0">
                <a:latin typeface="ALS Sector Regular"/>
              </a:rPr>
              <a:t>обращения или заявления работника о нарушении работодателем его трудовых прав</a:t>
            </a:r>
            <a:r>
              <a:rPr lang="ru-RU" dirty="0" smtClean="0">
                <a:latin typeface="ALS Sector Regular"/>
              </a:rPr>
              <a:t>;</a:t>
            </a:r>
          </a:p>
          <a:p>
            <a:pPr algn="just"/>
            <a:endParaRPr lang="ru-RU" sz="800" dirty="0">
              <a:latin typeface="ALS Sector Regular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ALS Sector Regular"/>
              </a:rPr>
              <a:t>Г. </a:t>
            </a:r>
            <a:r>
              <a:rPr lang="ru-RU" dirty="0">
                <a:latin typeface="ALS Sector Regular"/>
              </a:rPr>
              <a:t>поступление в ГИТ запроса работника о проведении проверки условий и охраны труда на его рабочем месте в соответствии со статьей 219 ТК </a:t>
            </a:r>
            <a:r>
              <a:rPr lang="ru-RU" dirty="0" smtClean="0">
                <a:latin typeface="ALS Sector Regular"/>
              </a:rPr>
              <a:t>РФ.</a:t>
            </a:r>
            <a:endParaRPr lang="ru-RU" dirty="0">
              <a:latin typeface="ALS Sector Regular"/>
            </a:endParaRPr>
          </a:p>
          <a:p>
            <a:pPr algn="just"/>
            <a:endParaRPr lang="ru-RU" dirty="0">
              <a:latin typeface="ALS Sector Regular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00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3" y="1340769"/>
            <a:ext cx="7632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LS Sector Regular"/>
              </a:rPr>
              <a:t>Внеплановая выездная проверка по основанию, указанному в п. </a:t>
            </a:r>
            <a:r>
              <a:rPr lang="ru-RU" dirty="0">
                <a:solidFill>
                  <a:schemeClr val="tx2"/>
                </a:solidFill>
                <a:latin typeface="ALS Sector Regular"/>
              </a:rPr>
              <a:t>А</a:t>
            </a:r>
            <a:r>
              <a:rPr lang="ru-RU" dirty="0">
                <a:latin typeface="ALS Sector Regular"/>
              </a:rPr>
              <a:t> или </a:t>
            </a:r>
            <a:r>
              <a:rPr lang="ru-RU" dirty="0">
                <a:solidFill>
                  <a:schemeClr val="tx2"/>
                </a:solidFill>
                <a:latin typeface="ALS Sector Regular"/>
              </a:rPr>
              <a:t>Б</a:t>
            </a:r>
            <a:r>
              <a:rPr lang="ru-RU" dirty="0">
                <a:latin typeface="ALS Sector Regular"/>
              </a:rPr>
              <a:t> может быть проведена незамедлительно с извещением органа прокуратуры, посредством направления ей документов на это мероприятие в течении 24 часов (ст.360 ТК РФ). </a:t>
            </a:r>
            <a:endParaRPr lang="ru-RU" dirty="0" smtClean="0">
              <a:latin typeface="ALS Sector Regular"/>
            </a:endParaRPr>
          </a:p>
          <a:p>
            <a:pPr algn="just"/>
            <a:endParaRPr lang="ru-RU" dirty="0" smtClean="0">
              <a:latin typeface="ALS Sector Regular"/>
            </a:endParaRPr>
          </a:p>
          <a:p>
            <a:pPr algn="just"/>
            <a:r>
              <a:rPr lang="ru-RU" dirty="0" smtClean="0">
                <a:latin typeface="ALS Sector Regular"/>
              </a:rPr>
              <a:t>Предварительное </a:t>
            </a:r>
            <a:r>
              <a:rPr lang="ru-RU" dirty="0">
                <a:latin typeface="ALS Sector Regular"/>
              </a:rPr>
              <a:t>уведомление работодателя о проведении внеплановой выездной проверки по основанию, указанному в п</a:t>
            </a:r>
            <a:r>
              <a:rPr lang="ru-RU" dirty="0">
                <a:solidFill>
                  <a:schemeClr val="tx2"/>
                </a:solidFill>
                <a:latin typeface="ALS Sector Regular"/>
              </a:rPr>
              <a:t>. А, Б, В </a:t>
            </a:r>
            <a:r>
              <a:rPr lang="ru-RU" dirty="0">
                <a:latin typeface="ALS Sector Regular"/>
              </a:rPr>
              <a:t>не допускается. </a:t>
            </a:r>
            <a:endParaRPr lang="ru-RU" dirty="0" smtClean="0">
              <a:latin typeface="ALS Sector Regular"/>
            </a:endParaRPr>
          </a:p>
          <a:p>
            <a:pPr algn="just"/>
            <a:endParaRPr lang="ru-RU" dirty="0">
              <a:latin typeface="ALS Sector Regular"/>
            </a:endParaRPr>
          </a:p>
          <a:p>
            <a:pPr algn="just"/>
            <a:r>
              <a:rPr lang="ru-RU" dirty="0" smtClean="0">
                <a:latin typeface="ALS Sector Regular"/>
              </a:rPr>
              <a:t>В </a:t>
            </a:r>
            <a:r>
              <a:rPr lang="ru-RU" dirty="0">
                <a:latin typeface="ALS Sector Regular"/>
              </a:rPr>
              <a:t>остальных случаях работодатель извещается за 24 часа до начала проверки любым доступным способом (электронный документ, подписанный усиленной квалифицированной электронной подписью, высланный на электронную почту</a:t>
            </a:r>
            <a:r>
              <a:rPr lang="ru-RU" dirty="0" smtClean="0">
                <a:latin typeface="ALS Sector Regular"/>
              </a:rPr>
              <a:t>).</a:t>
            </a:r>
          </a:p>
          <a:p>
            <a:pPr algn="just"/>
            <a:endParaRPr lang="ru-RU" dirty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Внеплановая проверка по заявлениям проводится строго в пределах жалобы, инспектор не может затребовать информацию по иным вопросам.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577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9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>
                <a:latin typeface="ALS Sector Regular"/>
              </a:rPr>
              <a:t>Жалобы и заявления подаются в ГИТ лично или по почте заказным письмом, в форме электронного документа на электронную почту ГИТ, через официальный сайт Федеральной службы по труду и занятости (</a:t>
            </a:r>
            <a:r>
              <a:rPr lang="ru-RU" u="sng" dirty="0">
                <a:latin typeface="ALS Sector Regular"/>
                <a:hlinkClick r:id="rId2" tooltip="Ссылка на ресурс //www.онлайнинспекция.рф"/>
              </a:rPr>
              <a:t>www.онлайнинспекция.рф</a:t>
            </a:r>
            <a:r>
              <a:rPr lang="ru-RU" dirty="0">
                <a:latin typeface="ALS Sector Regular"/>
              </a:rPr>
              <a:t>). </a:t>
            </a:r>
            <a:endParaRPr lang="ru-RU" dirty="0" smtClean="0">
              <a:latin typeface="ALS Sector Regular"/>
            </a:endParaRPr>
          </a:p>
          <a:p>
            <a:pPr algn="just"/>
            <a:endParaRPr lang="ru-RU" dirty="0" smtClean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Обращения и заявления, не позволяющие установить лицо, обратившееся в ГИТ, не </a:t>
            </a:r>
            <a:r>
              <a:rPr lang="ru-RU" dirty="0" smtClean="0">
                <a:latin typeface="ALS Sector Regular"/>
              </a:rPr>
              <a:t>рассматриваются, но </a:t>
            </a:r>
            <a:r>
              <a:rPr lang="ru-RU" dirty="0">
                <a:latin typeface="ALS Sector Regular"/>
              </a:rPr>
              <a:t>р</a:t>
            </a:r>
            <a:r>
              <a:rPr lang="ru-RU" dirty="0" smtClean="0">
                <a:latin typeface="ALS Sector Regular"/>
              </a:rPr>
              <a:t>аботник </a:t>
            </a:r>
            <a:r>
              <a:rPr lang="ru-RU" dirty="0">
                <a:latin typeface="ALS Sector Regular"/>
              </a:rPr>
              <a:t>вправе просить проведения конфиденциальной проверки.</a:t>
            </a:r>
            <a:endParaRPr lang="ru-RU" dirty="0" smtClean="0">
              <a:latin typeface="ALS Sector Regular"/>
            </a:endParaRPr>
          </a:p>
          <a:p>
            <a:pPr algn="just"/>
            <a:endParaRPr lang="ru-RU" dirty="0" smtClean="0">
              <a:latin typeface="ALS Sector Regular"/>
            </a:endParaRPr>
          </a:p>
          <a:p>
            <a:pPr algn="just"/>
            <a:r>
              <a:rPr lang="ru-RU" dirty="0" smtClean="0">
                <a:latin typeface="ALS Sector Regular"/>
              </a:rPr>
              <a:t>Срок рассмотрения в </a:t>
            </a:r>
            <a:r>
              <a:rPr lang="ru-RU" dirty="0">
                <a:latin typeface="ALS Sector Regular"/>
              </a:rPr>
              <a:t>течение 30 дней со дня регистрации письменного обращения </a:t>
            </a:r>
            <a:r>
              <a:rPr lang="ru-RU" dirty="0" smtClean="0">
                <a:latin typeface="ALS Sector Regular"/>
              </a:rPr>
              <a:t>(ч.1 ст. 12 Федерального закона </a:t>
            </a:r>
            <a:r>
              <a:rPr lang="ru-RU" dirty="0">
                <a:latin typeface="ALS Sector Regular"/>
              </a:rPr>
              <a:t>от 2 мая 2006 </a:t>
            </a:r>
            <a:r>
              <a:rPr lang="ru-RU" dirty="0" smtClean="0">
                <a:latin typeface="ALS Sector Regular"/>
              </a:rPr>
              <a:t>года </a:t>
            </a:r>
            <a:r>
              <a:rPr lang="ru-RU" dirty="0">
                <a:latin typeface="ALS Sector Regular"/>
              </a:rPr>
              <a:t>N 59-ФЗ</a:t>
            </a:r>
            <a:br>
              <a:rPr lang="ru-RU" dirty="0">
                <a:latin typeface="ALS Sector Regular"/>
              </a:rPr>
            </a:br>
            <a:r>
              <a:rPr lang="ru-RU" dirty="0">
                <a:latin typeface="ALS Sector Regular"/>
              </a:rPr>
              <a:t>"О порядке рассмотрения обращений граждан Российской Федерации"</a:t>
            </a:r>
            <a:r>
              <a:rPr lang="ru-RU" dirty="0" smtClean="0">
                <a:latin typeface="ALS Sector Regular"/>
              </a:rPr>
              <a:t>)</a:t>
            </a:r>
            <a:endParaRPr lang="ru-RU" dirty="0">
              <a:latin typeface="ALS Sector Regular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4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692696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LS Sector Regular"/>
              </a:rPr>
              <a:t>Плановая или внеплановая проверка ГИТ может растянуться </a:t>
            </a:r>
            <a:r>
              <a:rPr lang="ru-RU" b="1" dirty="0">
                <a:latin typeface="ALS Sector Regular"/>
              </a:rPr>
              <a:t>не более</a:t>
            </a:r>
            <a:r>
              <a:rPr lang="ru-RU" dirty="0">
                <a:latin typeface="ALS Sector Regular"/>
              </a:rPr>
              <a:t> чем на </a:t>
            </a:r>
            <a:r>
              <a:rPr lang="ru-RU" b="1" dirty="0">
                <a:latin typeface="ALS Sector Regular"/>
              </a:rPr>
              <a:t>20 рабочих </a:t>
            </a:r>
            <a:r>
              <a:rPr lang="ru-RU" b="1" dirty="0" smtClean="0">
                <a:latin typeface="ALS Sector Regular"/>
              </a:rPr>
              <a:t>дней</a:t>
            </a:r>
            <a:r>
              <a:rPr lang="ru-RU" dirty="0">
                <a:latin typeface="ALS Sector Regular"/>
              </a:rPr>
              <a:t> </a:t>
            </a:r>
            <a:r>
              <a:rPr lang="ru-RU" dirty="0" smtClean="0">
                <a:latin typeface="ALS Sector Regular"/>
              </a:rPr>
              <a:t>(если проверка пройдет до 30.06.2021 года) и </a:t>
            </a:r>
            <a:r>
              <a:rPr lang="ru-RU" b="1" dirty="0">
                <a:latin typeface="ALS Sector Regular"/>
              </a:rPr>
              <a:t>не более</a:t>
            </a:r>
            <a:r>
              <a:rPr lang="ru-RU" dirty="0">
                <a:latin typeface="ALS Sector Regular"/>
              </a:rPr>
              <a:t> чем на </a:t>
            </a:r>
            <a:r>
              <a:rPr lang="ru-RU" b="1" dirty="0" smtClean="0">
                <a:latin typeface="ALS Sector Regular"/>
              </a:rPr>
              <a:t>10 </a:t>
            </a:r>
            <a:r>
              <a:rPr lang="ru-RU" b="1" dirty="0">
                <a:latin typeface="ALS Sector Regular"/>
              </a:rPr>
              <a:t>рабочих дней</a:t>
            </a:r>
            <a:r>
              <a:rPr lang="ru-RU" dirty="0">
                <a:latin typeface="ALS Sector Regular"/>
              </a:rPr>
              <a:t> (если проверка пройдет </a:t>
            </a:r>
            <a:r>
              <a:rPr lang="ru-RU" dirty="0" smtClean="0">
                <a:latin typeface="ALS Sector Regular"/>
              </a:rPr>
              <a:t>позже </a:t>
            </a:r>
            <a:r>
              <a:rPr lang="ru-RU" dirty="0">
                <a:latin typeface="ALS Sector Regular"/>
              </a:rPr>
              <a:t>30.06.2021 года</a:t>
            </a:r>
            <a:r>
              <a:rPr lang="ru-RU" dirty="0" smtClean="0">
                <a:latin typeface="ALS Sector Regular"/>
              </a:rPr>
              <a:t>).</a:t>
            </a:r>
          </a:p>
          <a:p>
            <a:pPr algn="just"/>
            <a:r>
              <a:rPr lang="ru-RU" dirty="0" smtClean="0">
                <a:latin typeface="ALS Sector Regular"/>
              </a:rPr>
              <a:t>Существует </a:t>
            </a:r>
            <a:r>
              <a:rPr lang="ru-RU" dirty="0">
                <a:latin typeface="ALS Sector Regular"/>
              </a:rPr>
              <a:t>ограничение и по срокам проведения плановых выездных проверок — для субъекта малого бизнеса это </a:t>
            </a:r>
            <a:r>
              <a:rPr lang="ru-RU" b="1" dirty="0">
                <a:latin typeface="ALS Sector Regular"/>
              </a:rPr>
              <a:t>максимум</a:t>
            </a:r>
            <a:r>
              <a:rPr lang="ru-RU" dirty="0">
                <a:latin typeface="ALS Sector Regular"/>
              </a:rPr>
              <a:t> </a:t>
            </a:r>
            <a:r>
              <a:rPr lang="ru-RU" b="1" dirty="0">
                <a:latin typeface="ALS Sector Regular"/>
              </a:rPr>
              <a:t>50</a:t>
            </a:r>
            <a:r>
              <a:rPr lang="ru-RU" dirty="0">
                <a:latin typeface="ALS Sector Regular"/>
              </a:rPr>
              <a:t> </a:t>
            </a:r>
            <a:r>
              <a:rPr lang="ru-RU" b="1" dirty="0">
                <a:latin typeface="ALS Sector Regular"/>
              </a:rPr>
              <a:t>часов</a:t>
            </a:r>
            <a:r>
              <a:rPr lang="ru-RU" dirty="0">
                <a:latin typeface="ALS Sector Regular"/>
              </a:rPr>
              <a:t> в год, для </a:t>
            </a:r>
            <a:r>
              <a:rPr lang="ru-RU" dirty="0" err="1">
                <a:latin typeface="ALS Sector Regular"/>
              </a:rPr>
              <a:t>микропредприятия</a:t>
            </a:r>
            <a:r>
              <a:rPr lang="ru-RU" dirty="0">
                <a:latin typeface="ALS Sector Regular"/>
              </a:rPr>
              <a:t> — </a:t>
            </a:r>
            <a:r>
              <a:rPr lang="ru-RU" b="1" dirty="0">
                <a:latin typeface="ALS Sector Regular"/>
              </a:rPr>
              <a:t>15</a:t>
            </a:r>
            <a:r>
              <a:rPr lang="ru-RU" dirty="0">
                <a:latin typeface="ALS Sector Regular"/>
              </a:rPr>
              <a:t> </a:t>
            </a:r>
            <a:r>
              <a:rPr lang="ru-RU" b="1" dirty="0" smtClean="0">
                <a:latin typeface="ALS Sector Regular"/>
              </a:rPr>
              <a:t>часов.</a:t>
            </a:r>
            <a:endParaRPr lang="ru-RU" dirty="0" smtClean="0">
              <a:latin typeface="ALS Sector Regular"/>
            </a:endParaRPr>
          </a:p>
          <a:p>
            <a:pPr algn="just"/>
            <a:r>
              <a:rPr lang="ru-RU" dirty="0" smtClean="0">
                <a:latin typeface="ALS Sector Regular"/>
              </a:rPr>
              <a:t>В </a:t>
            </a:r>
            <a:r>
              <a:rPr lang="ru-RU" dirty="0">
                <a:latin typeface="ALS Sector Regular"/>
              </a:rPr>
              <a:t>исключительных </a:t>
            </a:r>
            <a:r>
              <a:rPr lang="ru-RU" dirty="0" smtClean="0">
                <a:latin typeface="ALS Sector Regular"/>
              </a:rPr>
              <a:t>случаях срок проверки может быть продлен. </a:t>
            </a:r>
          </a:p>
          <a:p>
            <a:pPr algn="just"/>
            <a:r>
              <a:rPr lang="ru-RU" dirty="0" smtClean="0">
                <a:latin typeface="ALS Sector Regular"/>
              </a:rPr>
              <a:t>В отношении субъектов малого и среднего бизнеса, а также ряда некоммерческих организаций теперь действует порядок, установленный Постановлением Правительства РФ от 30.11.2020 №1969 «Об особенностях формирования ежегодных плановых проверок юридических лиц и индивидуальных предпринимателей на 2021 год, проведения проверок в 2021 году и внесении изменений в пункт 7 Правил подготовки органами государственного контроля (надзора) и органами муниципального контроля ежегодных планов проведения плановых проверок юридических лиц и индивидуальных предпринимателей».</a:t>
            </a:r>
          </a:p>
          <a:p>
            <a:pPr algn="just"/>
            <a:r>
              <a:rPr lang="ru-RU" dirty="0" smtClean="0">
                <a:latin typeface="ALS Sector Regular"/>
              </a:rPr>
              <a:t>Согласно этому Постановлению в 2021 году отменяются плановые проверки этих субъектов, за исключением категорий высокого риска.</a:t>
            </a:r>
          </a:p>
          <a:p>
            <a:pPr algn="just"/>
            <a:endParaRPr lang="ru-RU" dirty="0" smtClean="0">
              <a:latin typeface="ALS Sector Regular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650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96754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ALS Sector Regular"/>
              </a:rPr>
              <a:t>Особенности проверок организаций, подведомственных </a:t>
            </a:r>
            <a:r>
              <a:rPr lang="ru-RU" i="1" dirty="0">
                <a:latin typeface="ALS Sector Regular"/>
              </a:rPr>
              <a:t>федеральным органам исполнительной власти в области обороны, безопасности, внутренних дел, исполнения наказаний и уполномоченному органу управления использованием атомной </a:t>
            </a:r>
            <a:r>
              <a:rPr lang="ru-RU" i="1" dirty="0" smtClean="0">
                <a:latin typeface="ALS Sector Regular"/>
              </a:rPr>
              <a:t>энергии:</a:t>
            </a:r>
          </a:p>
          <a:p>
            <a:pPr algn="just"/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в </a:t>
            </a:r>
            <a:r>
              <a:rPr lang="ru-RU" dirty="0">
                <a:latin typeface="ALS Sector Regular"/>
              </a:rPr>
              <a:t>отношении них проводятся только выездные плановые и внеплановые проверки</a:t>
            </a:r>
            <a:r>
              <a:rPr lang="ru-RU" dirty="0" smtClean="0">
                <a:latin typeface="ALS Sector Regular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доступ </a:t>
            </a:r>
            <a:r>
              <a:rPr lang="ru-RU" dirty="0">
                <a:latin typeface="ALS Sector Regular"/>
              </a:rPr>
              <a:t>для </a:t>
            </a:r>
            <a:r>
              <a:rPr lang="ru-RU" dirty="0" smtClean="0">
                <a:latin typeface="ALS Sector Regular"/>
              </a:rPr>
              <a:t>ГИТ в </a:t>
            </a:r>
            <a:r>
              <a:rPr lang="ru-RU" dirty="0">
                <a:latin typeface="ALS Sector Regular"/>
              </a:rPr>
              <a:t>эти организации осуществляется в порядке, определяемом этими органами по согласованию с </a:t>
            </a:r>
            <a:r>
              <a:rPr lang="ru-RU" dirty="0" err="1" smtClean="0">
                <a:latin typeface="ALS Sector Regular"/>
              </a:rPr>
              <a:t>Рострудом</a:t>
            </a:r>
            <a:r>
              <a:rPr lang="ru-RU" dirty="0" smtClean="0">
                <a:latin typeface="ALS Sector Regular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проведение </a:t>
            </a:r>
            <a:r>
              <a:rPr lang="ru-RU" dirty="0">
                <a:latin typeface="ALS Sector Regular"/>
              </a:rPr>
              <a:t>проверок откладывается во время маневров или учений, в период проведения контртеррористической операции, при ликвидации последствий аварий, катастроф природного и техногенного характера и других чрезвычайных ситуаций до окончания соответствующих мероприятий или ликвидации указанных последствий.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30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07165" y="980728"/>
            <a:ext cx="8269293" cy="5544616"/>
          </a:xfrm>
        </p:spPr>
        <p:txBody>
          <a:bodyPr/>
          <a:lstStyle/>
          <a:p>
            <a:pPr>
              <a:buFontTx/>
              <a:buNone/>
            </a:pPr>
            <a:endParaRPr lang="ru-RU" sz="1600" b="1" i="1" dirty="0">
              <a:solidFill>
                <a:srgbClr val="009900"/>
              </a:solidFill>
            </a:endParaRPr>
          </a:p>
          <a:p>
            <a:pPr>
              <a:buFontTx/>
              <a:buNone/>
            </a:pPr>
            <a:endParaRPr lang="ru-RU" sz="1600" b="1" i="1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lnSpcReduction="10000"/>
          </a:bodyPr>
          <a:lstStyle/>
          <a:p>
            <a:fld id="{ACEC5BE1-2E21-4516-92B0-CA443937D0A6}" type="slidenum">
              <a:rPr lang="ru-RU" sz="1800" smtClean="0">
                <a:solidFill>
                  <a:schemeClr val="tx1"/>
                </a:solidFill>
              </a:rPr>
              <a:pPr/>
              <a:t>2</a:t>
            </a:fld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796807"/>
            <a:ext cx="8064896" cy="47089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 smtClean="0">
                <a:latin typeface="ALS Sector Regular"/>
              </a:rPr>
              <a:t>Методическое пособие содержит </a:t>
            </a:r>
            <a:r>
              <a:rPr lang="ru-RU" sz="2000" dirty="0">
                <a:latin typeface="ALS Sector Regular"/>
              </a:rPr>
              <a:t>следующие </a:t>
            </a:r>
            <a:r>
              <a:rPr lang="ru-RU" sz="2000" dirty="0" smtClean="0">
                <a:latin typeface="ALS Sector Regular"/>
              </a:rPr>
              <a:t>разделы:</a:t>
            </a:r>
          </a:p>
          <a:p>
            <a:pPr algn="just"/>
            <a:endParaRPr lang="ru-RU" sz="2000" dirty="0">
              <a:latin typeface="ALS Sector Regular"/>
            </a:endParaRPr>
          </a:p>
          <a:p>
            <a:pPr algn="just"/>
            <a:r>
              <a:rPr lang="ru-RU" sz="2000" b="1" dirty="0" smtClean="0">
                <a:latin typeface="ALS Sector Regular"/>
              </a:rPr>
              <a:t>1. Деятельность </a:t>
            </a:r>
            <a:r>
              <a:rPr lang="ru-RU" sz="2000" b="1" dirty="0">
                <a:latin typeface="ALS Sector Regular"/>
              </a:rPr>
              <a:t>Государственной инспекция труда в городе </a:t>
            </a:r>
            <a:r>
              <a:rPr lang="ru-RU" sz="2000" b="1" dirty="0" smtClean="0">
                <a:latin typeface="ALS Sector Regular"/>
              </a:rPr>
              <a:t>Москве.</a:t>
            </a:r>
          </a:p>
          <a:p>
            <a:pPr marL="457200" indent="-457200" algn="just">
              <a:buAutoNum type="arabicPeriod"/>
            </a:pPr>
            <a:endParaRPr lang="ru-RU" sz="2000" dirty="0">
              <a:latin typeface="ALS Sector Regular"/>
            </a:endParaRPr>
          </a:p>
          <a:p>
            <a:pPr algn="just"/>
            <a:r>
              <a:rPr lang="ru-RU" sz="2000" b="1" dirty="0" smtClean="0">
                <a:latin typeface="ALS Sector Regular"/>
              </a:rPr>
              <a:t>2.</a:t>
            </a:r>
            <a:r>
              <a:rPr lang="ru-RU" sz="2000" b="1" dirty="0">
                <a:latin typeface="ALS Sector Regular"/>
              </a:rPr>
              <a:t> </a:t>
            </a:r>
            <a:r>
              <a:rPr lang="ru-RU" sz="2000" b="1" dirty="0" smtClean="0">
                <a:latin typeface="ALS Sector Regular"/>
              </a:rPr>
              <a:t>Применение </a:t>
            </a:r>
            <a:r>
              <a:rPr lang="ru-RU" sz="2000" b="1" dirty="0">
                <a:latin typeface="ALS Sector Regular"/>
              </a:rPr>
              <a:t>риск-ориентированного подхода при организации проверок ГИТ</a:t>
            </a:r>
            <a:r>
              <a:rPr lang="ru-RU" sz="2000" b="1" dirty="0" smtClean="0">
                <a:latin typeface="ALS Sector Regular"/>
              </a:rPr>
              <a:t>.</a:t>
            </a:r>
          </a:p>
          <a:p>
            <a:pPr algn="just"/>
            <a:endParaRPr lang="ru-RU" sz="2000" b="1" dirty="0">
              <a:latin typeface="ALS Sector Regular"/>
            </a:endParaRPr>
          </a:p>
          <a:p>
            <a:pPr algn="just"/>
            <a:r>
              <a:rPr lang="ru-RU" sz="2000" b="1" dirty="0">
                <a:latin typeface="ALS Sector Regular"/>
              </a:rPr>
              <a:t>3. Понятие проверочных листов, основные требования и порядок их применения. </a:t>
            </a:r>
            <a:endParaRPr lang="ru-RU" sz="2000" b="1" dirty="0" smtClean="0">
              <a:latin typeface="ALS Sector Regular"/>
            </a:endParaRPr>
          </a:p>
          <a:p>
            <a:pPr algn="just"/>
            <a:endParaRPr lang="ru-RU" sz="2000" b="1" dirty="0">
              <a:latin typeface="ALS Sector Regular"/>
            </a:endParaRPr>
          </a:p>
          <a:p>
            <a:pPr algn="just"/>
            <a:r>
              <a:rPr lang="ru-RU" sz="2000" b="1" dirty="0">
                <a:latin typeface="ALS Sector Regular"/>
              </a:rPr>
              <a:t>4. Основные документы оформляемые при проверке ГИТ</a:t>
            </a:r>
            <a:r>
              <a:rPr lang="ru-RU" sz="2000" b="1" dirty="0" smtClean="0">
                <a:latin typeface="ALS Sector Regular"/>
              </a:rPr>
              <a:t>.</a:t>
            </a:r>
          </a:p>
          <a:p>
            <a:pPr algn="just"/>
            <a:endParaRPr lang="ru-RU" sz="2000" b="1" dirty="0">
              <a:latin typeface="ALS Sector Regular"/>
            </a:endParaRPr>
          </a:p>
          <a:p>
            <a:pPr algn="just"/>
            <a:r>
              <a:rPr lang="ru-RU" sz="2000" b="1" dirty="0" smtClean="0">
                <a:latin typeface="ALS Sector Regular"/>
              </a:rPr>
              <a:t>5. Самопроверки </a:t>
            </a:r>
            <a:r>
              <a:rPr lang="ru-RU" sz="2000" b="1" dirty="0">
                <a:latin typeface="ALS Sector Regular"/>
              </a:rPr>
              <a:t>работодателей</a:t>
            </a:r>
            <a:r>
              <a:rPr lang="ru-RU" sz="2000" b="1" dirty="0" smtClean="0">
                <a:latin typeface="ALS Sector Regular"/>
              </a:rPr>
              <a:t>.</a:t>
            </a:r>
          </a:p>
          <a:p>
            <a:pPr algn="just"/>
            <a:endParaRPr lang="ru-RU" sz="2000" b="1" dirty="0" smtClean="0">
              <a:latin typeface="ALS Sector Regular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6326076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061863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LS Sector Regular"/>
              </a:rPr>
              <a:t>2. Применение риск-ориентированного подхода при организации проверок ГИТ</a:t>
            </a:r>
            <a:r>
              <a:rPr lang="ru-RU" b="1" dirty="0" smtClean="0">
                <a:latin typeface="ALS Sector Regular"/>
              </a:rPr>
              <a:t>.</a:t>
            </a:r>
          </a:p>
          <a:p>
            <a:endParaRPr lang="ru-RU" b="1" dirty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В соответствии с постановление </a:t>
            </a:r>
            <a:r>
              <a:rPr lang="ru-RU" dirty="0" smtClean="0">
                <a:latin typeface="ALS Sector Regular"/>
              </a:rPr>
              <a:t>Правительства </a:t>
            </a:r>
            <a:r>
              <a:rPr lang="ru-RU" dirty="0">
                <a:latin typeface="ALS Sector Regular"/>
              </a:rPr>
              <a:t>РФ от 1 сентября 2012 </a:t>
            </a:r>
            <a:r>
              <a:rPr lang="ru-RU" dirty="0" smtClean="0">
                <a:latin typeface="ALS Sector Regular"/>
              </a:rPr>
              <a:t>года </a:t>
            </a:r>
            <a:r>
              <a:rPr lang="ru-RU" dirty="0">
                <a:latin typeface="ALS Sector Regular"/>
              </a:rPr>
              <a:t>№ 875 «Об утверждении положения о федеральном государственном надзоре за соблюдением трудового законодательства и иных нормативных правовых актов, содержащих нормы трудового права» федеральный государственный надзор в сфере труда осуществляется с применением риск-ориентированного подхода</a:t>
            </a:r>
            <a:r>
              <a:rPr lang="ru-RU" dirty="0" smtClean="0">
                <a:latin typeface="ALS Sector Regular"/>
              </a:rPr>
              <a:t>.</a:t>
            </a:r>
          </a:p>
          <a:p>
            <a:pPr algn="just"/>
            <a:endParaRPr lang="ru-RU" dirty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Понятие риск-ориентированного подхода при проверках </a:t>
            </a:r>
            <a:r>
              <a:rPr lang="ru-RU" dirty="0" smtClean="0">
                <a:latin typeface="ALS Sector Regular"/>
              </a:rPr>
              <a:t>ГИТ  изложено в </a:t>
            </a:r>
            <a:r>
              <a:rPr lang="ru-RU" dirty="0">
                <a:latin typeface="ALS Sector Regular"/>
              </a:rPr>
              <a:t>ч.2 ст</a:t>
            </a:r>
            <a:r>
              <a:rPr lang="ru-RU" dirty="0" smtClean="0">
                <a:latin typeface="ALS Sector Regular"/>
              </a:rPr>
              <a:t>. 8.1 Федерального </a:t>
            </a:r>
            <a:r>
              <a:rPr lang="ru-RU" dirty="0">
                <a:latin typeface="ALS Sector Regular"/>
              </a:rPr>
              <a:t>закона от </a:t>
            </a:r>
            <a:r>
              <a:rPr lang="ru-RU" dirty="0" smtClean="0">
                <a:latin typeface="ALS Sector Regular"/>
              </a:rPr>
              <a:t>26.12.2008 </a:t>
            </a:r>
            <a:r>
              <a:rPr lang="ru-RU" dirty="0">
                <a:latin typeface="ALS Sector Regular"/>
              </a:rPr>
              <a:t>№ 294-ФЗ «О защите прав юридических лиц и индивидуальных предпринимателей  при осуществлении государственного контроля (надзора) и муниципального контроля». </a:t>
            </a:r>
            <a:endParaRPr lang="ru-RU" dirty="0" smtClean="0">
              <a:latin typeface="ALS Sector Regular"/>
            </a:endParaRPr>
          </a:p>
          <a:p>
            <a:pPr algn="just"/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876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8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LS Sector Regular"/>
              </a:rPr>
              <a:t>Риск-ориентированный </a:t>
            </a:r>
            <a:r>
              <a:rPr lang="ru-RU" b="1" dirty="0" smtClean="0">
                <a:latin typeface="ALS Sector Regular"/>
              </a:rPr>
              <a:t>подход </a:t>
            </a:r>
            <a:r>
              <a:rPr lang="ru-RU" dirty="0" smtClean="0">
                <a:latin typeface="ALS Sector Regular"/>
              </a:rPr>
              <a:t>– это метод </a:t>
            </a:r>
            <a:r>
              <a:rPr lang="ru-RU" dirty="0">
                <a:latin typeface="ALS Sector Regular"/>
              </a:rPr>
              <a:t>организации и осуществления государственного контроля (надзора), при котором выбор интенсивности (формы, продолжительности, периодичности) проведения мероприятий по профилактике нарушений обязательных требований определяется отнесением деятельности юридического лица и используемых ими при осуществлении такой деятельности производственных объектов к определенной категории риска либо определенному классу (категории) опасности</a:t>
            </a:r>
            <a:r>
              <a:rPr lang="ru-RU" dirty="0" smtClean="0">
                <a:latin typeface="ALS Sector Regular"/>
              </a:rPr>
              <a:t>.</a:t>
            </a:r>
          </a:p>
          <a:p>
            <a:pPr algn="just"/>
            <a:endParaRPr lang="ru-RU" dirty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О</a:t>
            </a:r>
            <a:r>
              <a:rPr lang="ru-RU" dirty="0" smtClean="0">
                <a:latin typeface="ALS Sector Regular"/>
              </a:rPr>
              <a:t>тнесение </a:t>
            </a:r>
            <a:r>
              <a:rPr lang="ru-RU" dirty="0">
                <a:latin typeface="ALS Sector Regular"/>
              </a:rPr>
              <a:t>деятельности индивидуальных предпринимателей, юридических лиц к определенной категории риска осуществляется на основании определенных критериев.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144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175799"/>
              </p:ext>
            </p:extLst>
          </p:nvPr>
        </p:nvGraphicFramePr>
        <p:xfrm>
          <a:off x="844090" y="1965030"/>
          <a:ext cx="7560839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2016224"/>
                <a:gridCol w="3672407"/>
              </a:tblGrid>
              <a:tr h="1159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LS Sector Regular"/>
                        </a:rPr>
                        <a:t>Категории риска согласно критериям</a:t>
                      </a:r>
                      <a:endParaRPr lang="ru-RU" sz="18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LS Sector Regular"/>
                        </a:rPr>
                        <a:t>Показатель потенциального риска</a:t>
                      </a:r>
                      <a:endParaRPr lang="ru-RU" sz="18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LS Sector Regular"/>
                        </a:rPr>
                        <a:t>Периодичность проведения плановых проверок</a:t>
                      </a:r>
                      <a:endParaRPr lang="ru-RU" sz="18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LS Sector Regular"/>
                        </a:rPr>
                        <a:t>высокий риск</a:t>
                      </a:r>
                      <a:endParaRPr lang="ru-RU" sz="18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LS Sector Regular"/>
                        </a:rPr>
                        <a:t>1 и более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LS Sector Regular"/>
                        </a:rPr>
                        <a:t> </a:t>
                      </a:r>
                      <a:endParaRPr lang="ru-RU" sz="18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LS Sector Regular"/>
                        </a:rPr>
                        <a:t>один раз в 2 года</a:t>
                      </a:r>
                      <a:endParaRPr lang="ru-RU" sz="18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LS Sector Regular"/>
                        </a:rPr>
                        <a:t>значительный риск</a:t>
                      </a:r>
                      <a:endParaRPr lang="ru-RU" sz="18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LS Sector Regular"/>
                        </a:rPr>
                        <a:t>от 0,99 до 0,75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LS Sector Regular"/>
                        </a:rPr>
                        <a:t> </a:t>
                      </a:r>
                      <a:endParaRPr lang="ru-RU" sz="18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LS Sector Regular"/>
                        </a:rPr>
                        <a:t>один раз в 3 года</a:t>
                      </a:r>
                      <a:endParaRPr lang="ru-RU" sz="18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LS Sector Regular"/>
                        </a:rPr>
                        <a:t>средний риск</a:t>
                      </a:r>
                      <a:endParaRPr lang="ru-RU" sz="180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LS Sector Regular"/>
                        </a:rPr>
                        <a:t>от 0,74 до 0,5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LS Sector Regular"/>
                        </a:rPr>
                        <a:t> </a:t>
                      </a:r>
                      <a:endParaRPr lang="ru-RU" sz="180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LS Sector Regular"/>
                        </a:rPr>
                        <a:t>не чаще чем один раз в 5 лет</a:t>
                      </a:r>
                      <a:endParaRPr lang="ru-RU" sz="18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LS Sector Regular"/>
                        </a:rPr>
                        <a:t>умеренный риск</a:t>
                      </a:r>
                      <a:endParaRPr lang="ru-RU" sz="18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LS Sector Regular"/>
                        </a:rPr>
                        <a:t>0,49 до 0,25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LS Sector Regular"/>
                        </a:rPr>
                        <a:t> </a:t>
                      </a:r>
                      <a:endParaRPr lang="ru-RU" sz="180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LS Sector Regular"/>
                        </a:rPr>
                        <a:t>не чаще чем один раз в 6 лет</a:t>
                      </a:r>
                      <a:endParaRPr lang="ru-RU" sz="18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LS Sector Regular"/>
                        </a:rPr>
                        <a:t>низкий риск</a:t>
                      </a:r>
                      <a:endParaRPr lang="ru-RU" sz="18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LS Sector Regular"/>
                        </a:rPr>
                        <a:t>менее 0,24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LS Sector Regular"/>
                        </a:rPr>
                        <a:t> </a:t>
                      </a:r>
                      <a:endParaRPr lang="ru-RU" sz="18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LS Sector Regular"/>
                        </a:rPr>
                        <a:t>не проводятся</a:t>
                      </a:r>
                      <a:endParaRPr lang="ru-RU" sz="18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44090" y="764701"/>
            <a:ext cx="7632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solidFill>
                  <a:prstClr val="black"/>
                </a:solidFill>
                <a:latin typeface="ALS Sector Regular"/>
                <a:ea typeface="Calibri" pitchFamily="34" charset="0"/>
                <a:cs typeface="Arial" panose="020B0604020202020204" pitchFamily="34" charset="0"/>
              </a:rPr>
              <a:t>В </a:t>
            </a:r>
            <a:r>
              <a:rPr lang="ru-RU" altLang="ru-RU" dirty="0">
                <a:solidFill>
                  <a:prstClr val="black"/>
                </a:solidFill>
                <a:latin typeface="ALS Sector Regular"/>
                <a:ea typeface="Calibri" pitchFamily="34" charset="0"/>
                <a:cs typeface="Arial" panose="020B0604020202020204" pitchFamily="34" charset="0"/>
              </a:rPr>
              <a:t>соответствии с постановление </a:t>
            </a:r>
            <a:r>
              <a:rPr lang="ru-RU" altLang="ru-RU" dirty="0" smtClean="0">
                <a:solidFill>
                  <a:prstClr val="black"/>
                </a:solidFill>
                <a:latin typeface="ALS Sector Regular"/>
                <a:ea typeface="Calibri" pitchFamily="34" charset="0"/>
                <a:cs typeface="Arial" panose="020B0604020202020204" pitchFamily="34" charset="0"/>
              </a:rPr>
              <a:t>Правительства </a:t>
            </a:r>
            <a:r>
              <a:rPr lang="ru-RU" altLang="ru-RU" dirty="0">
                <a:solidFill>
                  <a:prstClr val="black"/>
                </a:solidFill>
                <a:latin typeface="ALS Sector Regular"/>
                <a:ea typeface="Calibri" pitchFamily="34" charset="0"/>
                <a:cs typeface="Arial" panose="020B0604020202020204" pitchFamily="34" charset="0"/>
              </a:rPr>
              <a:t>РФ от 1 сентября 2012 </a:t>
            </a:r>
            <a:r>
              <a:rPr lang="ru-RU" altLang="ru-RU" dirty="0" smtClean="0">
                <a:solidFill>
                  <a:prstClr val="black"/>
                </a:solidFill>
                <a:latin typeface="ALS Sector Regular"/>
                <a:ea typeface="Calibri" pitchFamily="34" charset="0"/>
                <a:cs typeface="Arial" panose="020B0604020202020204" pitchFamily="34" charset="0"/>
              </a:rPr>
              <a:t>года </a:t>
            </a:r>
            <a:r>
              <a:rPr lang="ru-RU" altLang="ru-RU" dirty="0">
                <a:solidFill>
                  <a:prstClr val="black"/>
                </a:solidFill>
                <a:latin typeface="ALS Sector Regular"/>
                <a:ea typeface="Calibri" pitchFamily="34" charset="0"/>
                <a:cs typeface="Arial" panose="020B0604020202020204" pitchFamily="34" charset="0"/>
              </a:rPr>
              <a:t>№ 875 </a:t>
            </a:r>
            <a:r>
              <a:rPr lang="ru-RU" altLang="ru-RU" dirty="0" smtClean="0">
                <a:solidFill>
                  <a:prstClr val="black"/>
                </a:solidFill>
                <a:latin typeface="ALS Sector Regular"/>
                <a:ea typeface="Calibri" pitchFamily="34" charset="0"/>
                <a:cs typeface="Arial" panose="020B0604020202020204" pitchFamily="34" charset="0"/>
              </a:rPr>
              <a:t>существуют категории рисков и в зависимости </a:t>
            </a:r>
            <a:r>
              <a:rPr lang="ru-RU" altLang="ru-RU" dirty="0">
                <a:solidFill>
                  <a:prstClr val="black"/>
                </a:solidFill>
                <a:latin typeface="ALS Sector Regular"/>
                <a:ea typeface="Calibri" pitchFamily="34" charset="0"/>
                <a:cs typeface="Arial" panose="020B0604020202020204" pitchFamily="34" charset="0"/>
              </a:rPr>
              <a:t>от категории риска составляется периодичность проведения плановых </a:t>
            </a:r>
            <a:r>
              <a:rPr lang="ru-RU" altLang="ru-RU" dirty="0" smtClean="0">
                <a:solidFill>
                  <a:prstClr val="black"/>
                </a:solidFill>
                <a:latin typeface="ALS Sector Regular"/>
                <a:ea typeface="Calibri" pitchFamily="34" charset="0"/>
                <a:cs typeface="Arial" panose="020B0604020202020204" pitchFamily="34" charset="0"/>
              </a:rPr>
              <a:t>проверок.</a:t>
            </a:r>
            <a:endParaRPr lang="ru-RU" dirty="0">
              <a:latin typeface="ALS Sector Regular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254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273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LS Sector Regular"/>
              </a:rPr>
              <a:t>Значение показателя потенциального риска причинения вреда охраняемым законом ценностям в сфере труда </a:t>
            </a:r>
            <a:r>
              <a:rPr lang="ru-RU" b="1" dirty="0">
                <a:solidFill>
                  <a:schemeClr val="tx2"/>
                </a:solidFill>
                <a:latin typeface="ALS Sector Regular"/>
              </a:rPr>
              <a:t>(Р)</a:t>
            </a:r>
            <a:r>
              <a:rPr lang="ru-RU" dirty="0">
                <a:latin typeface="ALS Sector Regular"/>
              </a:rPr>
              <a:t> определяется по </a:t>
            </a:r>
            <a:r>
              <a:rPr lang="ru-RU" dirty="0" smtClean="0">
                <a:latin typeface="ALS Sector Regular"/>
              </a:rPr>
              <a:t>формуле:</a:t>
            </a:r>
            <a:endParaRPr lang="ru-RU" dirty="0">
              <a:latin typeface="ALS Sector Regular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9" y="3429002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ALS Sector Regular"/>
              </a:rPr>
              <a:t>Т</a:t>
            </a:r>
            <a:r>
              <a:rPr lang="ru-RU" dirty="0">
                <a:latin typeface="ALS Sector Regular"/>
              </a:rPr>
              <a:t> - показатель тяжести потенциальных негативных последствий возможного несоблюдения юридическими лицами или индивидуальными предпринимателями обязательных требований</a:t>
            </a:r>
            <a:r>
              <a:rPr lang="ru-RU" dirty="0" smtClean="0">
                <a:latin typeface="ALS Sector Regular"/>
              </a:rPr>
              <a:t>;</a:t>
            </a:r>
          </a:p>
          <a:p>
            <a:pPr algn="just"/>
            <a:endParaRPr lang="ru-RU" dirty="0">
              <a:latin typeface="ALS Sector Regular"/>
            </a:endParaRPr>
          </a:p>
          <a:p>
            <a:pPr algn="just"/>
            <a:r>
              <a:rPr lang="ru-RU" b="1" dirty="0">
                <a:solidFill>
                  <a:schemeClr val="tx2"/>
                </a:solidFill>
                <a:latin typeface="ALS Sector Regular"/>
              </a:rPr>
              <a:t>Ку</a:t>
            </a:r>
            <a:r>
              <a:rPr lang="ru-RU" dirty="0">
                <a:solidFill>
                  <a:schemeClr val="tx2"/>
                </a:solidFill>
                <a:latin typeface="ALS Sector Regular"/>
              </a:rPr>
              <a:t> </a:t>
            </a:r>
            <a:r>
              <a:rPr lang="ru-RU" dirty="0">
                <a:latin typeface="ALS Sector Regular"/>
              </a:rPr>
              <a:t>- коэффициент устойчивости добросовестного поведения юридических лиц и индивидуальных предпринимателей, связанного с исполнением обязательных требований.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9" y="2344316"/>
            <a:ext cx="792088" cy="79208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ALS Sector Regular"/>
              </a:rPr>
              <a:t>Р</a:t>
            </a:r>
            <a:endParaRPr lang="ru-RU" sz="4000" dirty="0">
              <a:solidFill>
                <a:schemeClr val="tx2"/>
              </a:solidFill>
              <a:latin typeface="ALS Sector Regula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370051"/>
            <a:ext cx="864096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ALS Sector Regular"/>
              </a:rPr>
              <a:t>Т</a:t>
            </a:r>
            <a:endParaRPr lang="ru-RU" sz="4000" dirty="0">
              <a:solidFill>
                <a:schemeClr val="tx2"/>
              </a:solidFill>
              <a:latin typeface="ALS Sector Regular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608006" y="2344316"/>
            <a:ext cx="900100" cy="792088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ALS Sector Regular"/>
              </a:rPr>
              <a:t>Ку</a:t>
            </a:r>
            <a:endParaRPr lang="ru-RU" sz="4000" dirty="0">
              <a:solidFill>
                <a:schemeClr val="tx2"/>
              </a:solidFill>
              <a:latin typeface="ALS Sector Regular"/>
            </a:endParaRPr>
          </a:p>
        </p:txBody>
      </p:sp>
      <p:sp>
        <p:nvSpPr>
          <p:cNvPr id="9" name="Равно 8"/>
          <p:cNvSpPr/>
          <p:nvPr/>
        </p:nvSpPr>
        <p:spPr>
          <a:xfrm>
            <a:off x="2051721" y="2518048"/>
            <a:ext cx="601216" cy="457200"/>
          </a:xfrm>
          <a:prstGeom prst="mathEqua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3983360" y="2518048"/>
            <a:ext cx="457200" cy="457200"/>
          </a:xfrm>
          <a:prstGeom prst="mathPl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209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9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LS Sector Regular"/>
              </a:rPr>
              <a:t>Значение показателя тяжести потенциальных негативных последствий возможного несоблюдения юридическими лицами или индивидуальными предпринимателями обязательных требований </a:t>
            </a:r>
            <a:r>
              <a:rPr lang="ru-RU" b="1" dirty="0">
                <a:solidFill>
                  <a:schemeClr val="tx2"/>
                </a:solidFill>
                <a:latin typeface="ALS Sector Regular"/>
              </a:rPr>
              <a:t>(Т)</a:t>
            </a:r>
            <a:r>
              <a:rPr lang="ru-RU" dirty="0">
                <a:latin typeface="ALS Sector Regular"/>
              </a:rPr>
              <a:t> при осуществлении определенного вида деятельности определяется по формуле</a:t>
            </a:r>
            <a:r>
              <a:rPr lang="ru-RU" dirty="0" smtClean="0">
                <a:latin typeface="ALS Sector Regular"/>
              </a:rPr>
              <a:t>:</a:t>
            </a:r>
          </a:p>
          <a:p>
            <a:endParaRPr lang="ru-RU" dirty="0">
              <a:latin typeface="ALS Sector Regular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7" y="3717032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b="1" dirty="0">
                <a:solidFill>
                  <a:schemeClr val="tx2"/>
                </a:solidFill>
                <a:latin typeface="ALS Sector Regular"/>
              </a:rPr>
              <a:t>ПВ</a:t>
            </a:r>
            <a:r>
              <a:rPr lang="ru-RU" dirty="0">
                <a:latin typeface="ALS Sector Regular"/>
              </a:rPr>
              <a:t> - показатель потенциального вреда охраняемым законом ценностям в сфере труда из-за возможного несоблюдения обязательных требований</a:t>
            </a:r>
            <a:r>
              <a:rPr lang="ru-RU" dirty="0" smtClean="0">
                <a:latin typeface="ALS Sector Regular"/>
              </a:rPr>
              <a:t>;</a:t>
            </a:r>
          </a:p>
          <a:p>
            <a:pPr algn="just"/>
            <a:endParaRPr lang="ru-RU" dirty="0">
              <a:latin typeface="ALS Sector Regular"/>
            </a:endParaRPr>
          </a:p>
          <a:p>
            <a:pPr algn="just"/>
            <a:r>
              <a:rPr lang="ru-RU" b="1" dirty="0">
                <a:solidFill>
                  <a:schemeClr val="tx2"/>
                </a:solidFill>
                <a:latin typeface="ALS Sector Regular"/>
              </a:rPr>
              <a:t>М </a:t>
            </a:r>
            <a:r>
              <a:rPr lang="ru-RU" dirty="0">
                <a:latin typeface="ALS Sector Regular"/>
              </a:rPr>
              <a:t>- показатель масштаба распространения потенциальных негативных последствий в случае причинения вреда охраняемым законом ценностям в сфере труда.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44005" y="2636912"/>
            <a:ext cx="1080120" cy="936104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  <a:latin typeface="ALS Sector Regular"/>
              </a:rPr>
              <a:t>Т</a:t>
            </a:r>
            <a:r>
              <a:rPr lang="ru-RU" sz="4400" dirty="0">
                <a:latin typeface="ALS Sector Regular"/>
              </a:rPr>
              <a:t> </a:t>
            </a:r>
          </a:p>
        </p:txBody>
      </p:sp>
      <p:sp>
        <p:nvSpPr>
          <p:cNvPr id="6" name="Равно 5"/>
          <p:cNvSpPr/>
          <p:nvPr/>
        </p:nvSpPr>
        <p:spPr>
          <a:xfrm>
            <a:off x="2267745" y="2920009"/>
            <a:ext cx="792088" cy="369910"/>
          </a:xfrm>
          <a:prstGeom prst="mathEqua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347865" y="2636912"/>
            <a:ext cx="1224136" cy="936104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  <a:latin typeface="ALS Sector Regular"/>
              </a:rPr>
              <a:t>ПВ</a:t>
            </a:r>
          </a:p>
        </p:txBody>
      </p:sp>
      <p:sp>
        <p:nvSpPr>
          <p:cNvPr id="8" name="Умножение 7"/>
          <p:cNvSpPr/>
          <p:nvPr/>
        </p:nvSpPr>
        <p:spPr>
          <a:xfrm>
            <a:off x="4788024" y="2784596"/>
            <a:ext cx="576064" cy="640736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508104" y="2636912"/>
            <a:ext cx="1152128" cy="936104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  <a:latin typeface="ALS Sector Regular"/>
              </a:rPr>
              <a:t>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593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298709"/>
              </p:ext>
            </p:extLst>
          </p:nvPr>
        </p:nvGraphicFramePr>
        <p:xfrm>
          <a:off x="359350" y="549275"/>
          <a:ext cx="8280920" cy="5784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3449"/>
                <a:gridCol w="3667471"/>
              </a:tblGrid>
              <a:tr h="1169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Наименование основного вида деятельности в соответствии с Общим 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  <a:latin typeface="ALS Sector Regular"/>
                          <a:hlinkClick r:id="rId2"/>
                        </a:rPr>
                        <a:t>классификатором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 видов экономической деятельности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Показатель потенциального вреда охраняемым законом ценностям в сфере труда из-за возможного несоблюдения обязательных требований (ПВ)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7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1. Сельское, лесное хозяйство, охота, рыболовство и рыбоводство (A)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LS Sector Regular"/>
                        </a:rPr>
                        <a:t>0,49 </a:t>
                      </a:r>
                      <a:endParaRPr lang="ru-RU" sz="16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2. Добыча полезных ископаемых (B)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LS Sector Regular"/>
                        </a:rPr>
                        <a:t>1,49 </a:t>
                      </a:r>
                      <a:endParaRPr lang="ru-RU" sz="16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3. Обрабатывающие производства (C)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LS Sector Regular"/>
                        </a:rPr>
                        <a:t>0,96 </a:t>
                      </a:r>
                      <a:endParaRPr lang="ru-RU" sz="16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1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4. Обеспечение электрической энергией, газом и паром, кондиционирование воздуха (D)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LS Sector Regular"/>
                        </a:rPr>
                        <a:t>0,99 </a:t>
                      </a:r>
                      <a:endParaRPr lang="ru-RU" sz="16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71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5. Водоснабжение, водоотведение, организация сбора и утилизации отходов, деятельность по ликвидации загрязнений (E)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LS Sector Regular"/>
                        </a:rPr>
                        <a:t>0,97 </a:t>
                      </a:r>
                      <a:endParaRPr lang="ru-RU" sz="16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6. Строительство (F)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LS Sector Regular"/>
                        </a:rPr>
                        <a:t>0,87 </a:t>
                      </a:r>
                      <a:endParaRPr lang="ru-RU" sz="16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7. Транспортировка и хранение (H)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LS Sector Regular"/>
                        </a:rPr>
                        <a:t>0,85 </a:t>
                      </a:r>
                      <a:endParaRPr lang="ru-RU" sz="16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8. Деятельность в области информации и связи (J)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LS Sector Regular"/>
                        </a:rPr>
                        <a:t>0,58 </a:t>
                      </a:r>
                      <a:endParaRPr lang="ru-RU" sz="16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9. Образование (P)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LS Sector Regular"/>
                        </a:rPr>
                        <a:t>0,44 </a:t>
                      </a:r>
                      <a:endParaRPr lang="ru-RU" sz="16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10. Деятельность в области здравоохранения и социальных услуг (Q)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LS Sector Regular"/>
                        </a:rPr>
                        <a:t>0,57 </a:t>
                      </a:r>
                      <a:endParaRPr lang="ru-RU" sz="16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11. Прочие виды экономической деятельности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LS Sector Regular"/>
                        </a:rPr>
                        <a:t>0,2 </a:t>
                      </a:r>
                      <a:endParaRPr lang="ru-RU" sz="16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221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 rot="5400000">
            <a:off x="2646505" y="1628113"/>
            <a:ext cx="696971" cy="30457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vert" wrap="square"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  <a:latin typeface="ALS Sector Regular"/>
                <a:ea typeface="Times New Roman" pitchFamily="18" charset="0"/>
                <a:cs typeface="Times New Roman CYR" panose="02020603050405020304" pitchFamily="18" charset="0"/>
              </a:rPr>
              <a:t>при среднесписочной численности работников </a:t>
            </a:r>
            <a:r>
              <a:rPr lang="ru-RU" sz="1400" b="1" dirty="0" smtClean="0">
                <a:solidFill>
                  <a:srgbClr val="002060"/>
                </a:solidFill>
                <a:latin typeface="ALS Sector Regular"/>
                <a:ea typeface="Times New Roman" pitchFamily="18" charset="0"/>
                <a:cs typeface="Times New Roman CYR" panose="02020603050405020304" pitchFamily="18" charset="0"/>
              </a:rPr>
              <a:t>менее 200 человек</a:t>
            </a:r>
            <a:endParaRPr lang="ru-RU" sz="1400" b="1" dirty="0">
              <a:solidFill>
                <a:srgbClr val="002060"/>
              </a:solidFill>
              <a:latin typeface="ALS Sector Regular"/>
              <a:cs typeface="Times New Roman CYR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rot="5400000">
            <a:off x="2646507" y="2526480"/>
            <a:ext cx="696969" cy="30457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vert" wrap="square"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  <a:latin typeface="ALS Sector Regular"/>
                <a:ea typeface="Times New Roman" pitchFamily="18" charset="0"/>
                <a:cs typeface="Times New Roman CYR" panose="02020603050405020304" pitchFamily="18" charset="0"/>
              </a:rPr>
              <a:t>при среднесписочной численности работников </a:t>
            </a:r>
            <a:r>
              <a:rPr lang="ru-RU" sz="1400" b="1" dirty="0" smtClean="0">
                <a:solidFill>
                  <a:srgbClr val="002060"/>
                </a:solidFill>
                <a:latin typeface="ALS Sector Regular"/>
                <a:ea typeface="Times New Roman" pitchFamily="18" charset="0"/>
                <a:cs typeface="Times New Roman CYR" panose="02020603050405020304" pitchFamily="18" charset="0"/>
              </a:rPr>
              <a:t>от 200 до 499 человек</a:t>
            </a:r>
            <a:endParaRPr lang="ru-RU" sz="1400" b="1" dirty="0">
              <a:solidFill>
                <a:srgbClr val="002060"/>
              </a:solidFill>
              <a:latin typeface="ALS Sector Regular"/>
              <a:ea typeface="Times New Roman" pitchFamily="18" charset="0"/>
              <a:cs typeface="Times New Roman CYR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5400000">
            <a:off x="2629016" y="3478729"/>
            <a:ext cx="696969" cy="30457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vert" wrap="square"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  <a:latin typeface="ALS Sector Regular"/>
                <a:ea typeface="Times New Roman" pitchFamily="18" charset="0"/>
                <a:cs typeface="Times New Roman CYR" panose="02020603050405020304" pitchFamily="18" charset="0"/>
              </a:rPr>
              <a:t>при среднесписочной численности работников </a:t>
            </a:r>
            <a:r>
              <a:rPr lang="ru-RU" sz="1400" b="1" dirty="0" smtClean="0">
                <a:solidFill>
                  <a:srgbClr val="002060"/>
                </a:solidFill>
                <a:latin typeface="ALS Sector Regular"/>
                <a:ea typeface="Times New Roman" pitchFamily="18" charset="0"/>
                <a:cs typeface="Times New Roman CYR" panose="02020603050405020304" pitchFamily="18" charset="0"/>
              </a:rPr>
              <a:t>от 500 до 999 человек</a:t>
            </a:r>
            <a:endParaRPr lang="ru-RU" sz="1400" b="1" dirty="0">
              <a:solidFill>
                <a:srgbClr val="002060"/>
              </a:solidFill>
              <a:latin typeface="ALS Sector Regular"/>
              <a:ea typeface="Times New Roman" pitchFamily="18" charset="0"/>
              <a:cs typeface="Times New Roman CYR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5400000">
            <a:off x="2646506" y="4414834"/>
            <a:ext cx="696971" cy="30457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vert" wrap="square"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  <a:latin typeface="ALS Sector Regular"/>
                <a:ea typeface="Times New Roman" pitchFamily="18" charset="0"/>
                <a:cs typeface="Times New Roman CYR" panose="02020603050405020304" pitchFamily="18" charset="0"/>
              </a:rPr>
              <a:t>при среднесписочной численности работников </a:t>
            </a:r>
            <a:r>
              <a:rPr lang="ru-RU" sz="1400" b="1" dirty="0" smtClean="0">
                <a:solidFill>
                  <a:srgbClr val="002060"/>
                </a:solidFill>
                <a:latin typeface="ALS Sector Regular"/>
                <a:ea typeface="Times New Roman" pitchFamily="18" charset="0"/>
                <a:cs typeface="Times New Roman CYR" panose="02020603050405020304" pitchFamily="18" charset="0"/>
              </a:rPr>
              <a:t>свыше 1000 человек</a:t>
            </a:r>
            <a:endParaRPr lang="ru-RU" sz="1400" b="1" dirty="0">
              <a:solidFill>
                <a:srgbClr val="002060"/>
              </a:solidFill>
              <a:latin typeface="ALS Sector Regular"/>
              <a:ea typeface="Times New Roman" pitchFamily="18" charset="0"/>
              <a:cs typeface="Times New Roman CYR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636554" y="3017023"/>
            <a:ext cx="751559" cy="29210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629958" y="3903319"/>
            <a:ext cx="751559" cy="29210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647637" y="4855568"/>
            <a:ext cx="751559" cy="29210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665503" y="5795323"/>
            <a:ext cx="751559" cy="29210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5400000">
            <a:off x="6665054" y="1640181"/>
            <a:ext cx="696971" cy="3045791"/>
          </a:xfrm>
          <a:prstGeom prst="round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 vert="vert" wrap="squar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LS Sector Regular"/>
                <a:ea typeface="Times New Roman" pitchFamily="18" charset="0"/>
                <a:cs typeface="Times New Roman CYR" panose="02020603050405020304" pitchFamily="18" charset="0"/>
              </a:rPr>
              <a:t>0,5</a:t>
            </a:r>
            <a:endParaRPr lang="ru-RU" sz="2400" b="1" dirty="0">
              <a:solidFill>
                <a:srgbClr val="002060"/>
              </a:solidFill>
              <a:latin typeface="ALS Sector Regular"/>
              <a:cs typeface="Times New Roman CYR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6665055" y="2561157"/>
            <a:ext cx="696969" cy="3045791"/>
          </a:xfrm>
          <a:prstGeom prst="round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 vert="vert" wrap="squar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LS Sector Regular"/>
                <a:ea typeface="Times New Roman" pitchFamily="18" charset="0"/>
                <a:cs typeface="Times New Roman CYR" panose="02020603050405020304" pitchFamily="18" charset="0"/>
              </a:rPr>
              <a:t>0,7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6698566" y="3478729"/>
            <a:ext cx="696969" cy="3045791"/>
          </a:xfrm>
          <a:prstGeom prst="round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 vert="vert" wrap="squar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LS Sector Regular"/>
                <a:ea typeface="Times New Roman" pitchFamily="18" charset="0"/>
                <a:cs typeface="Times New Roman CYR" panose="02020603050405020304" pitchFamily="18" charset="0"/>
              </a:rPr>
              <a:t>1,0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6720750" y="4401091"/>
            <a:ext cx="696971" cy="3045791"/>
          </a:xfrm>
          <a:prstGeom prst="round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 vert="vert" wrap="squar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LS Sector Regular"/>
                <a:ea typeface="Times New Roman" pitchFamily="18" charset="0"/>
                <a:cs typeface="Times New Roman CYR" panose="02020603050405020304" pitchFamily="18" charset="0"/>
              </a:rPr>
              <a:t>1,5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052738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LS Sector Regular"/>
              </a:rPr>
              <a:t>Значение показателя масштаба распространения потенциальных негативных последствий в случае причинения вреда охраняемым законом ценностям в сфере труда </a:t>
            </a:r>
            <a:r>
              <a:rPr lang="ru-RU" b="1" dirty="0">
                <a:solidFill>
                  <a:schemeClr val="tx2"/>
                </a:solidFill>
                <a:latin typeface="ALS Sector Regular"/>
              </a:rPr>
              <a:t>(М) </a:t>
            </a:r>
            <a:r>
              <a:rPr lang="ru-RU" dirty="0">
                <a:latin typeface="ALS Sector Regular"/>
              </a:rPr>
              <a:t>в зависимости от среднесписочной численности работников, занятых у юридического лица или индивидуального предпринимателя, составляет: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05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8240" y="2003530"/>
            <a:ext cx="7128792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LS Sector Regular"/>
              </a:rPr>
              <a:t>Наличие (отсутствие) несчастных случаев на производстве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LS Sector Regular"/>
              </a:rPr>
              <a:t>у конкретного </a:t>
            </a:r>
            <a:r>
              <a:rPr lang="ru-RU" b="1" dirty="0" smtClean="0">
                <a:solidFill>
                  <a:schemeClr val="tx2"/>
                </a:solidFill>
                <a:latin typeface="ALS Sector Regular"/>
              </a:rPr>
              <a:t>работодателя (</a:t>
            </a:r>
            <a:r>
              <a:rPr lang="ru-RU" b="1" dirty="0" err="1" smtClean="0">
                <a:solidFill>
                  <a:schemeClr val="tx2"/>
                </a:solidFill>
                <a:latin typeface="ALS Sector Regular"/>
              </a:rPr>
              <a:t>Кт</a:t>
            </a:r>
            <a:r>
              <a:rPr lang="ru-RU" b="1" dirty="0" smtClean="0">
                <a:solidFill>
                  <a:schemeClr val="tx2"/>
                </a:solidFill>
                <a:latin typeface="ALS Sector Regular"/>
              </a:rPr>
              <a:t>)</a:t>
            </a:r>
            <a:r>
              <a:rPr lang="ru-RU" b="1" dirty="0">
                <a:solidFill>
                  <a:schemeClr val="tx2"/>
                </a:solidFill>
                <a:latin typeface="ALS Sector Regular"/>
              </a:rPr>
              <a:t> (</a:t>
            </a:r>
            <a:r>
              <a:rPr lang="ru-RU" b="1" dirty="0" smtClean="0">
                <a:solidFill>
                  <a:schemeClr val="tx2"/>
                </a:solidFill>
                <a:latin typeface="ALS Sector Regular"/>
              </a:rPr>
              <a:t>сведения </a:t>
            </a:r>
            <a:r>
              <a:rPr lang="ru-RU" b="1" dirty="0">
                <a:solidFill>
                  <a:schemeClr val="tx2"/>
                </a:solidFill>
                <a:latin typeface="ALS Sector Regular"/>
              </a:rPr>
              <a:t>о травматизме за 3 года, предшествующих </a:t>
            </a:r>
            <a:r>
              <a:rPr lang="ru-RU" b="1" dirty="0" smtClean="0">
                <a:solidFill>
                  <a:schemeClr val="tx2"/>
                </a:solidFill>
                <a:latin typeface="ALS Sector Regular"/>
              </a:rPr>
              <a:t>текущему)</a:t>
            </a:r>
            <a:endParaRPr lang="ru-RU" b="1" dirty="0">
              <a:solidFill>
                <a:schemeClr val="tx2"/>
              </a:solidFill>
              <a:latin typeface="ALS Sector Regular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4051" y="2996952"/>
            <a:ext cx="7128792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LS Sector Regular"/>
              </a:rPr>
              <a:t>Наличие (отсутствие) задолженности по заработной плате у конкретного </a:t>
            </a:r>
            <a:r>
              <a:rPr lang="ru-RU" b="1" dirty="0" smtClean="0">
                <a:solidFill>
                  <a:schemeClr val="tx2"/>
                </a:solidFill>
                <a:latin typeface="ALS Sector Regular"/>
              </a:rPr>
              <a:t>работодателя (</a:t>
            </a:r>
            <a:r>
              <a:rPr lang="ru-RU" b="1" dirty="0" err="1" smtClean="0">
                <a:solidFill>
                  <a:schemeClr val="tx2"/>
                </a:solidFill>
                <a:latin typeface="ALS Sector Regular"/>
              </a:rPr>
              <a:t>Кз</a:t>
            </a:r>
            <a:r>
              <a:rPr lang="ru-RU" b="1" dirty="0" smtClean="0">
                <a:solidFill>
                  <a:schemeClr val="tx2"/>
                </a:solidFill>
                <a:latin typeface="ALS Sector Regular"/>
              </a:rPr>
              <a:t>)</a:t>
            </a:r>
            <a:r>
              <a:rPr lang="ru-RU" b="1" dirty="0">
                <a:solidFill>
                  <a:schemeClr val="tx2"/>
                </a:solidFill>
                <a:latin typeface="ALS Sector Regular"/>
              </a:rPr>
              <a:t> (</a:t>
            </a:r>
            <a:r>
              <a:rPr lang="ru-RU" b="1" dirty="0" smtClean="0">
                <a:solidFill>
                  <a:schemeClr val="tx2"/>
                </a:solidFill>
                <a:latin typeface="ALS Sector Regular"/>
              </a:rPr>
              <a:t>сведения </a:t>
            </a:r>
            <a:r>
              <a:rPr lang="ru-RU" b="1" dirty="0">
                <a:solidFill>
                  <a:schemeClr val="tx2"/>
                </a:solidFill>
                <a:latin typeface="ALS Sector Regular"/>
              </a:rPr>
              <a:t>о задолженности по заработной плате за предшествующий </a:t>
            </a:r>
            <a:r>
              <a:rPr lang="ru-RU" b="1" dirty="0" smtClean="0">
                <a:solidFill>
                  <a:schemeClr val="tx2"/>
                </a:solidFill>
                <a:latin typeface="ALS Sector Regular"/>
              </a:rPr>
              <a:t>год)</a:t>
            </a:r>
            <a:endParaRPr lang="ru-RU" b="1" dirty="0">
              <a:solidFill>
                <a:schemeClr val="tx2"/>
              </a:solidFill>
              <a:latin typeface="ALS Sector Regula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7333" y="4005064"/>
            <a:ext cx="7128792" cy="21602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ALS Sector Regular"/>
                <a:cs typeface="Times New Roman CYR" panose="02020603050405020304" pitchFamily="18" charset="0"/>
              </a:rPr>
              <a:t>Наличие вступивших в законную силу за прошедший год постановлений по делу об административном  правонарушении (за исключением предупреждения) в отношении юридического лица или индивидуального предпринимателя </a:t>
            </a:r>
            <a:r>
              <a:rPr lang="ru-RU" b="1" dirty="0" smtClean="0">
                <a:solidFill>
                  <a:schemeClr val="tx2"/>
                </a:solidFill>
                <a:latin typeface="ALS Sector Regular"/>
                <a:cs typeface="Times New Roman CYR" panose="02020603050405020304" pitchFamily="18" charset="0"/>
              </a:rPr>
              <a:t>(</a:t>
            </a:r>
            <a:r>
              <a:rPr lang="ru-RU" b="1" dirty="0" err="1" smtClean="0">
                <a:solidFill>
                  <a:schemeClr val="tx2"/>
                </a:solidFill>
                <a:latin typeface="ALS Sector Regular"/>
                <a:cs typeface="Times New Roman CYR" panose="02020603050405020304" pitchFamily="18" charset="0"/>
              </a:rPr>
              <a:t>Кадм</a:t>
            </a:r>
            <a:r>
              <a:rPr lang="ru-RU" b="1" dirty="0" smtClean="0">
                <a:solidFill>
                  <a:schemeClr val="tx2"/>
                </a:solidFill>
                <a:latin typeface="ALS Sector Regular"/>
                <a:cs typeface="Times New Roman CYR" panose="02020603050405020304" pitchFamily="18" charset="0"/>
              </a:rPr>
              <a:t>)</a:t>
            </a:r>
            <a:r>
              <a:rPr lang="ru-RU" b="1" dirty="0">
                <a:solidFill>
                  <a:schemeClr val="tx2"/>
                </a:solidFill>
                <a:latin typeface="ALS Sector Regular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LS Sector Regular"/>
              </a:rPr>
              <a:t>(данные </a:t>
            </a:r>
            <a:r>
              <a:rPr lang="ru-RU" b="1" dirty="0">
                <a:solidFill>
                  <a:schemeClr val="tx2"/>
                </a:solidFill>
                <a:latin typeface="ALS Sector Regular"/>
              </a:rPr>
              <a:t>ведомственной отчетности о результатах </a:t>
            </a:r>
            <a:r>
              <a:rPr lang="ru-RU" b="1" dirty="0" err="1">
                <a:solidFill>
                  <a:schemeClr val="tx2"/>
                </a:solidFill>
                <a:latin typeface="ALS Sector Regular"/>
              </a:rPr>
              <a:t>надзорно</a:t>
            </a:r>
            <a:r>
              <a:rPr lang="ru-RU" b="1" dirty="0">
                <a:solidFill>
                  <a:schemeClr val="tx2"/>
                </a:solidFill>
                <a:latin typeface="ALS Sector Regular"/>
              </a:rPr>
              <a:t>-контрольной деятельности, представленных </a:t>
            </a:r>
            <a:r>
              <a:rPr lang="ru-RU" b="1" dirty="0" smtClean="0">
                <a:solidFill>
                  <a:schemeClr val="tx2"/>
                </a:solidFill>
                <a:latin typeface="ALS Sector Regular"/>
              </a:rPr>
              <a:t>ГИТ за </a:t>
            </a:r>
            <a:r>
              <a:rPr lang="ru-RU" b="1" dirty="0">
                <a:solidFill>
                  <a:schemeClr val="tx2"/>
                </a:solidFill>
                <a:latin typeface="ALS Sector Regular"/>
              </a:rPr>
              <a:t>3 года, предшествующих </a:t>
            </a:r>
            <a:r>
              <a:rPr lang="ru-RU" b="1" dirty="0" smtClean="0">
                <a:solidFill>
                  <a:schemeClr val="tx2"/>
                </a:solidFill>
                <a:latin typeface="ALS Sector Regular"/>
              </a:rPr>
              <a:t>текущему)</a:t>
            </a:r>
            <a:endParaRPr lang="ru-RU" b="1" dirty="0">
              <a:solidFill>
                <a:schemeClr val="tx2"/>
              </a:solidFill>
              <a:latin typeface="ALS Sector Regular"/>
              <a:cs typeface="Times New Roman CYR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5" y="836712"/>
            <a:ext cx="74435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LS Sector Regular"/>
              </a:rPr>
              <a:t>Для юридических лиц или индивидуальных предпринимателей предусмотрен коэффициент устойчивости их добросовестного поведения</a:t>
            </a:r>
            <a:r>
              <a:rPr lang="ru-RU" b="1" dirty="0">
                <a:latin typeface="ALS Sector Regular"/>
              </a:rPr>
              <a:t> </a:t>
            </a:r>
            <a:r>
              <a:rPr lang="ru-RU" dirty="0">
                <a:solidFill>
                  <a:schemeClr val="tx2"/>
                </a:solidFill>
                <a:latin typeface="ALS Sector Regular"/>
              </a:rPr>
              <a:t>(Ку)</a:t>
            </a:r>
            <a:r>
              <a:rPr lang="ru-RU" dirty="0">
                <a:latin typeface="ALS Sector Regular"/>
              </a:rPr>
              <a:t>,</a:t>
            </a:r>
            <a:r>
              <a:rPr lang="ru-RU" dirty="0">
                <a:solidFill>
                  <a:schemeClr val="tx2"/>
                </a:solidFill>
                <a:latin typeface="ALS Sector Regular"/>
              </a:rPr>
              <a:t> </a:t>
            </a:r>
            <a:r>
              <a:rPr lang="ru-RU" dirty="0">
                <a:latin typeface="ALS Sector Regular"/>
              </a:rPr>
              <a:t>который рассчитывается для каждого работодателя на основании следующих </a:t>
            </a:r>
            <a:r>
              <a:rPr lang="ru-RU" dirty="0" smtClean="0">
                <a:latin typeface="ALS Sector Regular"/>
              </a:rPr>
              <a:t>показателей по формуле </a:t>
            </a:r>
            <a:r>
              <a:rPr lang="ru-RU" dirty="0" smtClean="0">
                <a:solidFill>
                  <a:schemeClr val="tx2"/>
                </a:solidFill>
                <a:latin typeface="ALS Sector Regular"/>
              </a:rPr>
              <a:t>Ку=</a:t>
            </a:r>
            <a:r>
              <a:rPr lang="ru-RU" dirty="0" err="1" smtClean="0">
                <a:solidFill>
                  <a:schemeClr val="tx2"/>
                </a:solidFill>
                <a:latin typeface="ALS Sector Regular"/>
              </a:rPr>
              <a:t>Кт+Кз+Кадм</a:t>
            </a:r>
            <a:endParaRPr lang="ru-RU" dirty="0">
              <a:solidFill>
                <a:schemeClr val="tx2"/>
              </a:solidFill>
              <a:latin typeface="ALS Sector Regular"/>
            </a:endParaRPr>
          </a:p>
          <a:p>
            <a:pPr algn="just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667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44384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LS Sector Regular"/>
              </a:rPr>
              <a:t>Отнесение </a:t>
            </a:r>
            <a:r>
              <a:rPr lang="ru-RU" dirty="0">
                <a:latin typeface="ALS Sector Regular"/>
              </a:rPr>
              <a:t>деятельности юридического лица или индивидуального предпринимателя к категориям риска осуществляется: </a:t>
            </a:r>
            <a:r>
              <a:rPr lang="ru-RU" b="1" dirty="0">
                <a:latin typeface="ALS Sector Regular"/>
              </a:rPr>
              <a:t>решением главного государственного инспектора труда Российской Федерации (его заместителя) - при отнесении к категории высокого риска</a:t>
            </a:r>
            <a:r>
              <a:rPr lang="ru-RU" dirty="0">
                <a:latin typeface="ALS Sector Regular"/>
              </a:rPr>
              <a:t> и решением </a:t>
            </a:r>
            <a:r>
              <a:rPr lang="ru-RU" b="1" dirty="0">
                <a:latin typeface="ALS Sector Regular"/>
              </a:rPr>
              <a:t>главного государственного инспектора труда в субъекте Российской Федерации (его заместителя)</a:t>
            </a:r>
            <a:r>
              <a:rPr lang="ru-RU" dirty="0">
                <a:latin typeface="ALS Sector Regular"/>
              </a:rPr>
              <a:t> - при отнесении </a:t>
            </a:r>
            <a:r>
              <a:rPr lang="ru-RU" b="1" dirty="0">
                <a:latin typeface="ALS Sector Regular"/>
              </a:rPr>
              <a:t>к категориям значительного, среднего и умеренного риска</a:t>
            </a:r>
            <a:r>
              <a:rPr lang="ru-RU" b="1" dirty="0" smtClean="0">
                <a:latin typeface="ALS Sector Regular"/>
              </a:rPr>
              <a:t>.</a:t>
            </a:r>
          </a:p>
          <a:p>
            <a:pPr algn="just"/>
            <a:endParaRPr lang="ru-RU" dirty="0" smtClean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При отсутствии решения об отнесении к определенной категории риска деятельность юридического лица или индивидуального предпринимателя считается отнесенной к категории низкого риска (</a:t>
            </a:r>
            <a:r>
              <a:rPr lang="ru-RU" dirty="0" err="1">
                <a:latin typeface="ALS Sector Regular"/>
              </a:rPr>
              <a:t>абз</a:t>
            </a:r>
            <a:r>
              <a:rPr lang="ru-RU" dirty="0">
                <a:latin typeface="ALS Sector Regular"/>
              </a:rPr>
              <a:t>. 3 п. 19 </a:t>
            </a:r>
            <a:r>
              <a:rPr lang="ru-RU" dirty="0" smtClean="0">
                <a:latin typeface="ALS Sector Regular"/>
              </a:rPr>
              <a:t>п</a:t>
            </a:r>
            <a:r>
              <a:rPr lang="ru-RU" altLang="ru-RU" dirty="0" smtClean="0">
                <a:solidFill>
                  <a:prstClr val="black"/>
                </a:solidFill>
                <a:latin typeface="ALS Sector Regular"/>
                <a:ea typeface="Calibri" pitchFamily="34" charset="0"/>
                <a:cs typeface="Arial" panose="020B0604020202020204" pitchFamily="34" charset="0"/>
              </a:rPr>
              <a:t>остановление </a:t>
            </a:r>
            <a:r>
              <a:rPr lang="ru-RU" altLang="ru-RU" dirty="0">
                <a:solidFill>
                  <a:prstClr val="black"/>
                </a:solidFill>
                <a:latin typeface="ALS Sector Regular"/>
                <a:ea typeface="Calibri" pitchFamily="34" charset="0"/>
                <a:cs typeface="Arial" panose="020B0604020202020204" pitchFamily="34" charset="0"/>
              </a:rPr>
              <a:t>П</a:t>
            </a:r>
            <a:r>
              <a:rPr lang="ru-RU" altLang="ru-RU" dirty="0" smtClean="0">
                <a:solidFill>
                  <a:prstClr val="black"/>
                </a:solidFill>
                <a:latin typeface="ALS Sector Regular"/>
                <a:ea typeface="Calibri" pitchFamily="34" charset="0"/>
                <a:cs typeface="Arial" panose="020B0604020202020204" pitchFamily="34" charset="0"/>
              </a:rPr>
              <a:t>равительства </a:t>
            </a:r>
            <a:r>
              <a:rPr lang="ru-RU" altLang="ru-RU" dirty="0">
                <a:solidFill>
                  <a:prstClr val="black"/>
                </a:solidFill>
                <a:latin typeface="ALS Sector Regular"/>
                <a:ea typeface="Calibri" pitchFamily="34" charset="0"/>
                <a:cs typeface="Arial" panose="020B0604020202020204" pitchFamily="34" charset="0"/>
              </a:rPr>
              <a:t>РФ от 1 сентября 2012 </a:t>
            </a:r>
            <a:r>
              <a:rPr lang="ru-RU" altLang="ru-RU" dirty="0" smtClean="0">
                <a:solidFill>
                  <a:prstClr val="black"/>
                </a:solidFill>
                <a:latin typeface="ALS Sector Regular"/>
                <a:ea typeface="Calibri" pitchFamily="34" charset="0"/>
                <a:cs typeface="Arial" panose="020B0604020202020204" pitchFamily="34" charset="0"/>
              </a:rPr>
              <a:t>года </a:t>
            </a:r>
            <a:r>
              <a:rPr lang="ru-RU" altLang="ru-RU" dirty="0">
                <a:solidFill>
                  <a:prstClr val="black"/>
                </a:solidFill>
                <a:latin typeface="ALS Sector Regular"/>
                <a:ea typeface="Calibri" pitchFamily="34" charset="0"/>
                <a:cs typeface="Arial" panose="020B0604020202020204" pitchFamily="34" charset="0"/>
              </a:rPr>
              <a:t>№ 875</a:t>
            </a:r>
            <a:r>
              <a:rPr lang="ru-RU" dirty="0" smtClean="0">
                <a:latin typeface="ALS Sector Regular"/>
              </a:rPr>
              <a:t>).</a:t>
            </a:r>
          </a:p>
          <a:p>
            <a:pPr algn="just"/>
            <a:endParaRPr lang="ru-RU" dirty="0">
              <a:latin typeface="ALS Sector Regular"/>
            </a:endParaRPr>
          </a:p>
          <a:p>
            <a:pPr algn="just"/>
            <a:endParaRPr lang="ru-RU" dirty="0" smtClean="0">
              <a:latin typeface="ALS Sector Regular"/>
            </a:endParaRPr>
          </a:p>
          <a:p>
            <a:pPr algn="just"/>
            <a:endParaRPr lang="ru-RU" dirty="0" smtClean="0">
              <a:latin typeface="ALS Sector Regular"/>
            </a:endParaRPr>
          </a:p>
          <a:p>
            <a:pPr algn="just"/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688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64705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LS Sector Regular"/>
              </a:rPr>
              <a:t>Письмо </a:t>
            </a:r>
            <a:r>
              <a:rPr lang="ru-RU" b="1" dirty="0" err="1">
                <a:latin typeface="ALS Sector Regular"/>
              </a:rPr>
              <a:t>Роструда</a:t>
            </a:r>
            <a:r>
              <a:rPr lang="ru-RU" b="1" dirty="0">
                <a:latin typeface="ALS Sector Regular"/>
              </a:rPr>
              <a:t> от 12 апреля 2017 </a:t>
            </a:r>
            <a:r>
              <a:rPr lang="ru-RU" b="1" dirty="0" smtClean="0">
                <a:latin typeface="ALS Sector Regular"/>
              </a:rPr>
              <a:t>года </a:t>
            </a:r>
            <a:r>
              <a:rPr lang="ru-RU" b="1" dirty="0">
                <a:latin typeface="ALS Sector Regular"/>
              </a:rPr>
              <a:t>№ ТЗ/1330-11-2 «О применении риск-ориентированного подхода»</a:t>
            </a:r>
          </a:p>
          <a:p>
            <a:pPr algn="just"/>
            <a:endParaRPr lang="ru-RU" dirty="0">
              <a:latin typeface="ALS Sector Regular"/>
            </a:endParaRPr>
          </a:p>
          <a:p>
            <a:pPr algn="just"/>
            <a:r>
              <a:rPr lang="ru-RU" i="1" dirty="0">
                <a:latin typeface="ALS Sector Regular"/>
              </a:rPr>
              <a:t>Решение об изменении категории риска на более низкую:</a:t>
            </a:r>
          </a:p>
          <a:p>
            <a:pPr algn="just"/>
            <a:r>
              <a:rPr lang="ru-RU" dirty="0">
                <a:latin typeface="ALS Sector Regular"/>
              </a:rPr>
              <a:t>При отсутствии назначенных административных наказаний за нарушение обязательных требований в сфере труда по результатам плановой проверки принимается решение о понижении категории риска до следующей. А также предусмотрена возможность подачи юридическим лицом или ИП </a:t>
            </a:r>
            <a:r>
              <a:rPr lang="ru-RU" dirty="0" smtClean="0">
                <a:latin typeface="ALS Sector Regular"/>
              </a:rPr>
              <a:t>в </a:t>
            </a:r>
            <a:r>
              <a:rPr lang="ru-RU" dirty="0">
                <a:latin typeface="ALS Sector Regular"/>
              </a:rPr>
              <a:t>инспекцию труда соответствующего заявления. </a:t>
            </a:r>
            <a:endParaRPr lang="ru-RU" dirty="0" smtClean="0">
              <a:latin typeface="ALS Sector Regular"/>
            </a:endParaRPr>
          </a:p>
          <a:p>
            <a:pPr algn="just"/>
            <a:endParaRPr lang="ru-RU" dirty="0">
              <a:latin typeface="ALS Sector Regular"/>
            </a:endParaRPr>
          </a:p>
          <a:p>
            <a:pPr algn="just"/>
            <a:r>
              <a:rPr lang="ru-RU" i="1" dirty="0">
                <a:latin typeface="ALS Sector Regular"/>
              </a:rPr>
              <a:t>Решение об изменении категории риска на более высокую:</a:t>
            </a:r>
          </a:p>
          <a:p>
            <a:pPr algn="just"/>
            <a:r>
              <a:rPr lang="ru-RU" dirty="0">
                <a:latin typeface="ALS Sector Regular"/>
              </a:rPr>
              <a:t>При наличии смертельного несчастного случая, связанного с производством, за 3 года, предшествующих текущему, присвоенная категория риска повышается до категории высокого риска. При отнесении объектов госконтроля (надзора) к категориям высокого и значительного риска орган госконтроля (надзора) размещает соответствующую информацию об этих объектах на своем официальном сайте.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32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355977" y="1462583"/>
            <a:ext cx="4402832" cy="267575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/>
              <a:t>   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lnSpcReduction="10000"/>
          </a:bodyPr>
          <a:lstStyle/>
          <a:p>
            <a:fld id="{59626F05-8E36-46BB-8170-EE12471F53CD}" type="slidenum">
              <a:rPr lang="ru-RU" sz="1800" smtClean="0">
                <a:solidFill>
                  <a:schemeClr val="tx1"/>
                </a:solidFill>
              </a:rPr>
              <a:pPr/>
              <a:t>3</a:t>
            </a:fld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24" y="1426579"/>
            <a:ext cx="3913544" cy="27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065" y="846943"/>
            <a:ext cx="8594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LS Sector Regular"/>
              </a:rPr>
              <a:t>1. Деятельность Государственной инспекция труда в городе Москве</a:t>
            </a:r>
            <a:r>
              <a:rPr lang="ru-RU" b="1" dirty="0" smtClean="0">
                <a:latin typeface="ALS Sector Regular"/>
              </a:rPr>
              <a:t>.</a:t>
            </a:r>
            <a:endParaRPr lang="ru-RU" b="1" dirty="0">
              <a:latin typeface="ALS Sector Regular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7" y="1426581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LS Sector Regular"/>
              </a:rPr>
              <a:t>В городе Москве надзором и контролем за соблюдением трудового законодательства и иных правовых актов, содержащих нормы трудового права  занимается </a:t>
            </a:r>
            <a:r>
              <a:rPr lang="ru-RU" b="1" dirty="0">
                <a:latin typeface="ALS Sector Regular"/>
              </a:rPr>
              <a:t>Государственная инспекция труда в городе Москве </a:t>
            </a:r>
            <a:r>
              <a:rPr lang="ru-RU" dirty="0">
                <a:latin typeface="ALS Sector Regular"/>
              </a:rPr>
              <a:t>(далее ГИТ).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424" y="4174341"/>
            <a:ext cx="8378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LS Sector Regular"/>
              </a:rPr>
              <a:t>ГИТ </a:t>
            </a:r>
            <a:r>
              <a:rPr lang="ru-RU" dirty="0">
                <a:latin typeface="ALS Sector Regular"/>
              </a:rPr>
              <a:t>входит в состав Федеральной службы по труду и </a:t>
            </a:r>
            <a:r>
              <a:rPr lang="ru-RU" dirty="0" smtClean="0">
                <a:latin typeface="ALS Sector Regular"/>
              </a:rPr>
              <a:t>занятости (</a:t>
            </a:r>
            <a:r>
              <a:rPr lang="ru-RU" dirty="0" err="1" smtClean="0">
                <a:latin typeface="ALS Sector Regular"/>
              </a:rPr>
              <a:t>Роструд</a:t>
            </a:r>
            <a:r>
              <a:rPr lang="ru-RU" dirty="0" smtClean="0">
                <a:latin typeface="ALS Sector Regular"/>
              </a:rPr>
              <a:t>), </a:t>
            </a:r>
            <a:r>
              <a:rPr lang="ru-RU" dirty="0">
                <a:latin typeface="ALS Sector Regular"/>
              </a:rPr>
              <a:t>который в свою очередь находится в ведении Министерства труда и социальной защиты РФ. </a:t>
            </a:r>
            <a:endParaRPr lang="ru-RU" dirty="0" smtClean="0">
              <a:latin typeface="ALS Sector Regular"/>
            </a:endParaRPr>
          </a:p>
          <a:p>
            <a:pPr algn="just"/>
            <a:endParaRPr lang="ru-RU" dirty="0">
              <a:latin typeface="ALS Sector Regular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ALS Sector Regular"/>
              </a:rPr>
              <a:t>Государственная инспекция труда в городе Москве находится по адресу ул. Домодедовская д.24, корп.3. </a:t>
            </a:r>
            <a:r>
              <a:rPr lang="ru-RU" dirty="0" smtClean="0">
                <a:solidFill>
                  <a:schemeClr val="tx2"/>
                </a:solidFill>
                <a:latin typeface="ALS Sector Regular"/>
              </a:rPr>
              <a:t>Телефон 8(495)343-95-98 (горячая линия), </a:t>
            </a:r>
            <a:r>
              <a:rPr lang="ru-RU" dirty="0">
                <a:solidFill>
                  <a:schemeClr val="tx2"/>
                </a:solidFill>
                <a:latin typeface="ALS Sector Regular"/>
              </a:rPr>
              <a:t>Сайт </a:t>
            </a:r>
            <a:r>
              <a:rPr lang="en-US" dirty="0" err="1">
                <a:solidFill>
                  <a:schemeClr val="tx2"/>
                </a:solidFill>
              </a:rPr>
              <a:t>git</a:t>
            </a:r>
            <a:r>
              <a:rPr lang="ru-RU" dirty="0">
                <a:solidFill>
                  <a:schemeClr val="tx2"/>
                </a:solidFill>
                <a:latin typeface="ALS Sector Regular"/>
              </a:rPr>
              <a:t>.77.</a:t>
            </a:r>
            <a:r>
              <a:rPr lang="en-US" dirty="0" smtClean="0">
                <a:solidFill>
                  <a:schemeClr val="tx2"/>
                </a:solidFill>
              </a:rPr>
              <a:t>rostrud.gov</a:t>
            </a:r>
            <a:r>
              <a:rPr lang="ru-RU" dirty="0" smtClean="0">
                <a:solidFill>
                  <a:schemeClr val="tx2"/>
                </a:solidFill>
                <a:latin typeface="ALS Sector Regular"/>
              </a:rPr>
              <a:t>.</a:t>
            </a:r>
            <a:r>
              <a:rPr lang="en-US" dirty="0" err="1">
                <a:solidFill>
                  <a:schemeClr val="tx2"/>
                </a:solidFill>
              </a:rPr>
              <a:t>ru</a:t>
            </a:r>
            <a:r>
              <a:rPr lang="ru-RU" dirty="0">
                <a:solidFill>
                  <a:schemeClr val="tx2"/>
                </a:solidFill>
                <a:latin typeface="ALS Sector Regular"/>
              </a:rPr>
              <a:t>. </a:t>
            </a:r>
            <a:r>
              <a:rPr lang="en-US" dirty="0" smtClean="0">
                <a:solidFill>
                  <a:schemeClr val="tx2"/>
                </a:solidFill>
                <a:latin typeface="ALS Sector Regular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LS Sector Regular"/>
              </a:rPr>
              <a:t>Эл.почта</a:t>
            </a:r>
            <a:r>
              <a:rPr lang="ru-RU" dirty="0">
                <a:solidFill>
                  <a:schemeClr val="tx2"/>
                </a:solidFill>
                <a:latin typeface="ALS Sector Regular"/>
              </a:rPr>
              <a:t>: </a:t>
            </a:r>
            <a:r>
              <a:rPr lang="en-US" dirty="0" err="1" smtClean="0">
                <a:solidFill>
                  <a:schemeClr val="tx2"/>
                </a:solidFill>
              </a:rPr>
              <a:t>git</a:t>
            </a:r>
            <a:r>
              <a:rPr lang="ru-RU" dirty="0" smtClean="0">
                <a:solidFill>
                  <a:schemeClr val="tx2"/>
                </a:solidFill>
                <a:latin typeface="ALS Sector Regular"/>
              </a:rPr>
              <a:t>77</a:t>
            </a:r>
            <a:r>
              <a:rPr lang="en-US" dirty="0" smtClean="0">
                <a:solidFill>
                  <a:schemeClr val="tx2"/>
                </a:solidFill>
              </a:rPr>
              <a:t>@</a:t>
            </a:r>
            <a:r>
              <a:rPr lang="en-US" dirty="0" err="1" smtClean="0">
                <a:solidFill>
                  <a:schemeClr val="tx2"/>
                </a:solidFill>
              </a:rPr>
              <a:t>rostrud.ru</a:t>
            </a:r>
            <a:endParaRPr lang="ru-RU" dirty="0">
              <a:solidFill>
                <a:schemeClr val="tx2"/>
              </a:solidFill>
              <a:latin typeface="ALS Sector Regular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2280" y="6326076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7918" y="980729"/>
            <a:ext cx="78065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LS Sector Regular"/>
              </a:rPr>
              <a:t>По </a:t>
            </a:r>
            <a:r>
              <a:rPr lang="ru-RU" dirty="0">
                <a:latin typeface="ALS Sector Regular"/>
              </a:rPr>
              <a:t>г.Москва</a:t>
            </a:r>
            <a:r>
              <a:rPr lang="ru-RU" b="1" dirty="0">
                <a:latin typeface="ALS Sector Regular"/>
              </a:rPr>
              <a:t> </a:t>
            </a:r>
            <a:r>
              <a:rPr lang="ru-RU" i="1" dirty="0">
                <a:latin typeface="ALS Sector Regular"/>
              </a:rPr>
              <a:t>(по состоянию на </a:t>
            </a:r>
            <a:r>
              <a:rPr lang="ru-RU" i="1" dirty="0" smtClean="0">
                <a:latin typeface="ALS Sector Regular"/>
              </a:rPr>
              <a:t>01.07.2020)</a:t>
            </a:r>
            <a:r>
              <a:rPr lang="ru-RU" dirty="0" smtClean="0">
                <a:latin typeface="ALS Sector Regular"/>
              </a:rPr>
              <a:t> </a:t>
            </a:r>
            <a:r>
              <a:rPr lang="ru-RU" dirty="0">
                <a:latin typeface="ALS Sector Regular"/>
              </a:rPr>
              <a:t>к категории высокого риска отнесены </a:t>
            </a:r>
            <a:r>
              <a:rPr lang="ru-RU" b="1" dirty="0" smtClean="0">
                <a:latin typeface="ALS Sector Regular"/>
              </a:rPr>
              <a:t>662</a:t>
            </a:r>
            <a:r>
              <a:rPr lang="ru-RU" dirty="0" smtClean="0">
                <a:latin typeface="ALS Sector Regular"/>
              </a:rPr>
              <a:t> </a:t>
            </a:r>
            <a:r>
              <a:rPr lang="ru-RU" dirty="0">
                <a:latin typeface="ALS Sector Regular"/>
              </a:rPr>
              <a:t>организации, к категории значительного риска отнесены </a:t>
            </a:r>
            <a:r>
              <a:rPr lang="ru-RU" b="1" dirty="0" smtClean="0">
                <a:latin typeface="ALS Sector Regular"/>
              </a:rPr>
              <a:t>365 </a:t>
            </a:r>
            <a:r>
              <a:rPr lang="ru-RU" dirty="0" smtClean="0">
                <a:latin typeface="ALS Sector Regular"/>
              </a:rPr>
              <a:t>организаций. </a:t>
            </a:r>
            <a:r>
              <a:rPr lang="ru-RU" dirty="0">
                <a:latin typeface="ALS Sector Regular"/>
              </a:rPr>
              <a:t>Если работодателя нет в обоих перечнях, то категория риска его деятельности не выше средней</a:t>
            </a:r>
            <a:r>
              <a:rPr lang="ru-RU" dirty="0" smtClean="0">
                <a:latin typeface="ALS Sector Regular"/>
              </a:rPr>
              <a:t>.</a:t>
            </a:r>
          </a:p>
          <a:p>
            <a:pPr algn="just"/>
            <a:endParaRPr lang="ru-RU" dirty="0">
              <a:latin typeface="ALS Sector Regular"/>
            </a:endParaRPr>
          </a:p>
          <a:p>
            <a:pPr algn="just"/>
            <a:r>
              <a:rPr lang="ru-RU" i="1" dirty="0">
                <a:solidFill>
                  <a:schemeClr val="tx2"/>
                </a:solidFill>
                <a:latin typeface="ALS Sector Regular"/>
              </a:rPr>
              <a:t>Поиск: </a:t>
            </a:r>
            <a:r>
              <a:rPr lang="ru-RU" dirty="0">
                <a:solidFill>
                  <a:schemeClr val="tx2"/>
                </a:solidFill>
                <a:latin typeface="ALS Sector Regular"/>
              </a:rPr>
              <a:t>заходим на сайт </a:t>
            </a:r>
            <a:r>
              <a:rPr lang="en-US" dirty="0" err="1" smtClean="0">
                <a:solidFill>
                  <a:schemeClr val="tx2"/>
                </a:solidFill>
                <a:latin typeface="ALS Sector Regular"/>
              </a:rPr>
              <a:t>rostrud</a:t>
            </a:r>
            <a:r>
              <a:rPr lang="ru-RU" dirty="0" smtClean="0">
                <a:solidFill>
                  <a:schemeClr val="tx2"/>
                </a:solidFill>
                <a:latin typeface="ALS Sector Regular"/>
              </a:rPr>
              <a:t>.</a:t>
            </a:r>
            <a:r>
              <a:rPr lang="en-US" dirty="0" smtClean="0">
                <a:solidFill>
                  <a:schemeClr val="tx2"/>
                </a:solidFill>
                <a:latin typeface="ALS Sector Regular"/>
              </a:rPr>
              <a:t>gov.ru</a:t>
            </a:r>
            <a:r>
              <a:rPr lang="ru-RU" dirty="0" smtClean="0">
                <a:solidFill>
                  <a:schemeClr val="tx2"/>
                </a:solidFill>
                <a:latin typeface="ALS Sector Regular"/>
              </a:rPr>
              <a:t>./  Работодателю/</a:t>
            </a:r>
            <a:r>
              <a:rPr lang="ru-RU" dirty="0">
                <a:solidFill>
                  <a:schemeClr val="tx2"/>
                </a:solidFill>
                <a:latin typeface="ALS Sector Regular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LS Sector Regular"/>
              </a:rPr>
              <a:t>Перечень </a:t>
            </a:r>
            <a:r>
              <a:rPr lang="ru-RU" dirty="0">
                <a:solidFill>
                  <a:schemeClr val="tx2"/>
                </a:solidFill>
                <a:latin typeface="ALS Sector Regular"/>
              </a:rPr>
              <a:t>работодателей, деятельность которых отнесена к категории риска  </a:t>
            </a:r>
            <a:r>
              <a:rPr lang="ru-RU" dirty="0" smtClean="0">
                <a:solidFill>
                  <a:schemeClr val="tx2"/>
                </a:solidFill>
                <a:latin typeface="ALS Sector Regular"/>
              </a:rPr>
              <a:t>/ город </a:t>
            </a:r>
            <a:r>
              <a:rPr lang="ru-RU" dirty="0">
                <a:solidFill>
                  <a:schemeClr val="tx2"/>
                </a:solidFill>
                <a:latin typeface="ALS Sector Regular"/>
              </a:rPr>
              <a:t>Москва 	</a:t>
            </a:r>
            <a:r>
              <a:rPr lang="ru-RU" dirty="0" smtClean="0">
                <a:solidFill>
                  <a:schemeClr val="tx2"/>
                </a:solidFill>
                <a:latin typeface="ALS Sector Regular"/>
              </a:rPr>
              <a:t>/Перечень </a:t>
            </a:r>
            <a:r>
              <a:rPr lang="ru-RU" dirty="0">
                <a:solidFill>
                  <a:schemeClr val="tx2"/>
                </a:solidFill>
                <a:latin typeface="ALS Sector Regular"/>
              </a:rPr>
              <a:t>работодателей, деятельность которых отнесена к категории высокого риска (или Перечень работодателей, деятельность которых отнесена к категории значительного риска</a:t>
            </a:r>
            <a:r>
              <a:rPr lang="ru-RU" dirty="0" smtClean="0">
                <a:solidFill>
                  <a:schemeClr val="tx2"/>
                </a:solidFill>
                <a:latin typeface="ALS Sector Regular"/>
              </a:rPr>
              <a:t>).</a:t>
            </a:r>
          </a:p>
          <a:p>
            <a:pPr algn="just"/>
            <a:endParaRPr lang="ru-RU" dirty="0" smtClean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Инспекция обязана по запросу работодателя предоставлять информацию о присвоенной его деятельности категории риска, а также сведения, использованные при отнесении его деятельности к определенной категории. </a:t>
            </a:r>
            <a:r>
              <a:rPr lang="ru-RU" dirty="0" smtClean="0">
                <a:latin typeface="ALS Sector Regular"/>
              </a:rPr>
              <a:t>Работодатель </a:t>
            </a:r>
            <a:r>
              <a:rPr lang="ru-RU" dirty="0">
                <a:latin typeface="ALS Sector Regular"/>
              </a:rPr>
              <a:t>вправе подать в установленном порядке в ГИТ заявление об изменении присвоенной ранее их деятельности категории риска.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772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4" y="980729"/>
            <a:ext cx="80648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LS Sector Regular"/>
              </a:rPr>
              <a:t>3. Понятие проверочных листов, основные требования и порядок их применения. </a:t>
            </a:r>
            <a:endParaRPr lang="ru-RU" b="1" dirty="0" smtClean="0">
              <a:latin typeface="ALS Sector Regular"/>
            </a:endParaRPr>
          </a:p>
          <a:p>
            <a:pPr algn="just"/>
            <a:endParaRPr lang="ru-RU" sz="800" b="1" dirty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Приказом </a:t>
            </a:r>
            <a:r>
              <a:rPr lang="ru-RU" dirty="0" err="1" smtClean="0">
                <a:latin typeface="ALS Sector Regular"/>
              </a:rPr>
              <a:t>Роструда</a:t>
            </a:r>
            <a:r>
              <a:rPr lang="ru-RU" dirty="0" smtClean="0">
                <a:latin typeface="ALS Sector Regular"/>
              </a:rPr>
              <a:t> от </a:t>
            </a:r>
            <a:r>
              <a:rPr lang="ru-RU" dirty="0">
                <a:latin typeface="ALS Sector Regular"/>
              </a:rPr>
              <a:t>10.11.2017 N 655 "Об утверждении проверочных листов (списков контрольных вопросов) для осуществления федерального государственного надзора за соблюдением трудового законодательства и иных нормативных правовых актов, содержащих нормы трудового права» (в ред. Приказа </a:t>
            </a:r>
            <a:r>
              <a:rPr lang="ru-RU" dirty="0" err="1">
                <a:latin typeface="ALS Sector Regular"/>
              </a:rPr>
              <a:t>Роструда</a:t>
            </a:r>
            <a:r>
              <a:rPr lang="ru-RU" dirty="0">
                <a:latin typeface="ALS Sector Regular"/>
              </a:rPr>
              <a:t> от 11.04.2018 N 201) </a:t>
            </a:r>
            <a:r>
              <a:rPr lang="ru-RU" dirty="0" smtClean="0">
                <a:latin typeface="ALS Sector Regular"/>
              </a:rPr>
              <a:t>утверждено 132 </a:t>
            </a:r>
            <a:r>
              <a:rPr lang="ru-RU" dirty="0">
                <a:latin typeface="ALS Sector Regular"/>
              </a:rPr>
              <a:t>проверочных </a:t>
            </a:r>
            <a:r>
              <a:rPr lang="ru-RU" dirty="0" smtClean="0">
                <a:latin typeface="ALS Sector Regular"/>
              </a:rPr>
              <a:t>листа, </a:t>
            </a:r>
            <a:r>
              <a:rPr lang="ru-RU" dirty="0">
                <a:latin typeface="ALS Sector Regular"/>
              </a:rPr>
              <a:t>которые используются при надзорных мероприятиях. </a:t>
            </a:r>
            <a:endParaRPr lang="ru-RU" dirty="0" smtClean="0">
              <a:latin typeface="ALS Sector Regular"/>
            </a:endParaRPr>
          </a:p>
          <a:p>
            <a:pPr algn="just"/>
            <a:endParaRPr lang="ru-RU" sz="800" dirty="0" smtClean="0">
              <a:latin typeface="ALS Sector Regular"/>
            </a:endParaRPr>
          </a:p>
          <a:p>
            <a:pPr algn="just"/>
            <a:r>
              <a:rPr lang="ru-RU" dirty="0" smtClean="0">
                <a:latin typeface="ALS Sector Regular"/>
              </a:rPr>
              <a:t>Обязанность </a:t>
            </a:r>
            <a:r>
              <a:rPr lang="ru-RU" dirty="0">
                <a:latin typeface="ALS Sector Regular"/>
              </a:rPr>
              <a:t>проведения плановых проверок таким способом закреплена в Федеральном законе от 26.12.2008 N 294-ФЗ "О защите прав юридических лиц и индивидуальных предпринимателей при осуществлении государственного контроля (надзора) и муниципального контроля</a:t>
            </a:r>
            <a:r>
              <a:rPr lang="ru-RU" dirty="0" smtClean="0">
                <a:latin typeface="ALS Sector Regular"/>
              </a:rPr>
              <a:t>".</a:t>
            </a:r>
          </a:p>
          <a:p>
            <a:pPr algn="just"/>
            <a:endParaRPr lang="ru-RU" sz="800" dirty="0">
              <a:latin typeface="ALS Sector Regular"/>
            </a:endParaRPr>
          </a:p>
          <a:p>
            <a:pPr algn="just"/>
            <a:r>
              <a:rPr lang="ru-RU" b="1" dirty="0">
                <a:latin typeface="ALS Sector Regular"/>
              </a:rPr>
              <a:t>Проверочные листы ГИТ </a:t>
            </a:r>
            <a:r>
              <a:rPr lang="ru-RU" dirty="0">
                <a:latin typeface="ALS Sector Regular"/>
              </a:rPr>
              <a:t>– это набор вопросов для работодателя, целью которых является контроль исполнения требований законодательства.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533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8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ALS Sector Regular"/>
              </a:rPr>
              <a:t>Цели внедрения проверочных </a:t>
            </a:r>
            <a:r>
              <a:rPr lang="ru-RU" i="1" dirty="0" smtClean="0">
                <a:latin typeface="ALS Sector Regular"/>
              </a:rPr>
              <a:t>листов:</a:t>
            </a:r>
            <a:endParaRPr lang="ru-RU" i="1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снижение </a:t>
            </a:r>
            <a:r>
              <a:rPr lang="ru-RU" dirty="0">
                <a:latin typeface="ALS Sector Regular"/>
              </a:rPr>
              <a:t>нагрузки проверок на </a:t>
            </a:r>
            <a:r>
              <a:rPr lang="ru-RU" dirty="0" smtClean="0">
                <a:latin typeface="ALS Sector Regular"/>
              </a:rPr>
              <a:t>бизнес</a:t>
            </a:r>
            <a:r>
              <a:rPr lang="ru-RU" dirty="0">
                <a:latin typeface="ALS Sector Regular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искоренение </a:t>
            </a:r>
            <a:r>
              <a:rPr lang="ru-RU" dirty="0">
                <a:latin typeface="ALS Sector Regular"/>
              </a:rPr>
              <a:t>возможной коррупционной составляющей в действиях сотрудников ГИТ при проведении проверок</a:t>
            </a:r>
            <a:r>
              <a:rPr lang="ru-RU" dirty="0" smtClean="0">
                <a:latin typeface="ALS Sector Regular"/>
              </a:rPr>
              <a:t>.</a:t>
            </a:r>
            <a:r>
              <a:rPr lang="ru-RU" dirty="0">
                <a:latin typeface="ALS Sector Regular"/>
              </a:rPr>
              <a:t> </a:t>
            </a:r>
            <a:endParaRPr lang="ru-RU" dirty="0" smtClean="0">
              <a:latin typeface="ALS Sector Regular"/>
            </a:endParaRPr>
          </a:p>
          <a:p>
            <a:pPr marL="285750" indent="-285750" algn="just">
              <a:buFontTx/>
              <a:buChar char="-"/>
            </a:pPr>
            <a:endParaRPr lang="ru-RU" dirty="0">
              <a:latin typeface="ALS Sector Regular"/>
            </a:endParaRPr>
          </a:p>
          <a:p>
            <a:pPr algn="just"/>
            <a:endParaRPr lang="ru-RU" dirty="0" smtClean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Общие требования к разработке и утверждению проверочных листов (списков контрольных вопросов) установлены постановлением Правительства РФ от 13 февраля 2017 </a:t>
            </a:r>
            <a:r>
              <a:rPr lang="ru-RU" dirty="0" smtClean="0">
                <a:latin typeface="ALS Sector Regular"/>
              </a:rPr>
              <a:t>года </a:t>
            </a:r>
            <a:r>
              <a:rPr lang="ru-RU" dirty="0">
                <a:latin typeface="ALS Sector Regular"/>
              </a:rPr>
              <a:t>№ 177 "Об утверждении общих требований к разработке и утверждению проверочных листов (списков контрольных вопросов)".</a:t>
            </a:r>
          </a:p>
          <a:p>
            <a:endParaRPr lang="ru-RU" dirty="0">
              <a:latin typeface="ALS Sector Regular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740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18643935"/>
              </p:ext>
            </p:extLst>
          </p:nvPr>
        </p:nvGraphicFramePr>
        <p:xfrm>
          <a:off x="467544" y="836712"/>
          <a:ext cx="446449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16018" y="1052736"/>
            <a:ext cx="42484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LS Sector Regular"/>
              </a:rPr>
              <a:t>Вопросы трудового законодательства: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оформления </a:t>
            </a:r>
            <a:r>
              <a:rPr lang="ru-RU" dirty="0">
                <a:latin typeface="ALS Sector Regular"/>
              </a:rPr>
              <a:t>и содержания трудовых договоров работников, </a:t>
            </a:r>
            <a:endParaRPr lang="ru-RU" dirty="0" smtClean="0">
              <a:latin typeface="ALS Sector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порядок </a:t>
            </a:r>
            <a:r>
              <a:rPr lang="ru-RU" dirty="0">
                <a:latin typeface="ALS Sector Regular"/>
              </a:rPr>
              <a:t>приема и увольнения, </a:t>
            </a:r>
            <a:endParaRPr lang="ru-RU" dirty="0" smtClean="0">
              <a:latin typeface="ALS Sector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выплата </a:t>
            </a:r>
            <a:r>
              <a:rPr lang="ru-RU" dirty="0">
                <a:latin typeface="ALS Sector Regular"/>
              </a:rPr>
              <a:t>заработной платы, </a:t>
            </a:r>
            <a:endParaRPr lang="ru-RU" dirty="0" smtClean="0">
              <a:latin typeface="ALS Sector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режимы </a:t>
            </a:r>
            <a:r>
              <a:rPr lang="ru-RU" dirty="0">
                <a:latin typeface="ALS Sector Regular"/>
              </a:rPr>
              <a:t>труда и отдыха, </a:t>
            </a:r>
            <a:endParaRPr lang="ru-RU" dirty="0" smtClean="0">
              <a:latin typeface="ALS Sector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учет </a:t>
            </a:r>
            <a:r>
              <a:rPr lang="ru-RU" dirty="0">
                <a:latin typeface="ALS Sector Regular"/>
              </a:rPr>
              <a:t>рабочего времени, </a:t>
            </a:r>
            <a:endParaRPr lang="ru-RU" dirty="0" smtClean="0">
              <a:latin typeface="ALS Sector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предоставление </a:t>
            </a:r>
            <a:r>
              <a:rPr lang="ru-RU" dirty="0">
                <a:latin typeface="ALS Sector Regular"/>
              </a:rPr>
              <a:t>отпусков</a:t>
            </a:r>
            <a:r>
              <a:rPr lang="ru-RU" dirty="0" smtClean="0">
                <a:latin typeface="ALS Sector Regular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 </a:t>
            </a:r>
            <a:r>
              <a:rPr lang="ru-RU" dirty="0">
                <a:latin typeface="ALS Sector Regular"/>
              </a:rPr>
              <a:t>санитарно-бытовые условия, </a:t>
            </a:r>
            <a:endParaRPr lang="ru-RU" dirty="0" smtClean="0">
              <a:latin typeface="ALS Sector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соблюдение </a:t>
            </a:r>
            <a:r>
              <a:rPr lang="ru-RU" dirty="0">
                <a:latin typeface="ALS Sector Regular"/>
              </a:rPr>
              <a:t>требований по регулированию труда отдельных категорий </a:t>
            </a:r>
            <a:r>
              <a:rPr lang="ru-RU" dirty="0" smtClean="0">
                <a:latin typeface="ALS Sector Regular"/>
              </a:rPr>
              <a:t>работников,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вопросы </a:t>
            </a:r>
            <a:r>
              <a:rPr lang="ru-RU" dirty="0">
                <a:latin typeface="ALS Sector Regular"/>
              </a:rPr>
              <a:t>гарантий для отдельных категорий </a:t>
            </a:r>
            <a:r>
              <a:rPr lang="ru-RU" dirty="0" smtClean="0">
                <a:latin typeface="ALS Sector Regular"/>
              </a:rPr>
              <a:t>работников,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требования </a:t>
            </a:r>
            <a:r>
              <a:rPr lang="ru-RU" dirty="0">
                <a:latin typeface="ALS Sector Regular"/>
              </a:rPr>
              <a:t>к организациям профессионального обучения и проводящим специальную оценку условий труда.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4016" y="45091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pPr algn="just"/>
            <a:r>
              <a:rPr lang="ru-RU" dirty="0" smtClean="0">
                <a:latin typeface="ALS Sector Regular"/>
              </a:rPr>
              <a:t>Из </a:t>
            </a:r>
            <a:r>
              <a:rPr lang="ru-RU" b="1" dirty="0">
                <a:latin typeface="ALS Sector Regular"/>
              </a:rPr>
              <a:t>132 </a:t>
            </a:r>
            <a:r>
              <a:rPr lang="ru-RU" dirty="0">
                <a:latin typeface="ALS Sector Regular"/>
              </a:rPr>
              <a:t>действующих на сегодняшний день проверочных листов </a:t>
            </a:r>
            <a:r>
              <a:rPr lang="ru-RU" dirty="0" smtClean="0">
                <a:latin typeface="ALS Sector Regular"/>
              </a:rPr>
              <a:t>условно </a:t>
            </a:r>
            <a:r>
              <a:rPr lang="ru-RU" b="1" dirty="0">
                <a:latin typeface="ALS Sector Regular"/>
              </a:rPr>
              <a:t>29 </a:t>
            </a:r>
            <a:r>
              <a:rPr lang="ru-RU" dirty="0">
                <a:latin typeface="ALS Sector Regular"/>
              </a:rPr>
              <a:t>листов касаются </a:t>
            </a:r>
            <a:r>
              <a:rPr lang="ru-RU" dirty="0" smtClean="0">
                <a:latin typeface="ALS Sector Regular"/>
              </a:rPr>
              <a:t>трудового законодательства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94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08720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ALS Sector Regular"/>
              </a:rPr>
              <a:t>Условно </a:t>
            </a:r>
            <a:r>
              <a:rPr lang="ru-RU" b="1" i="1" dirty="0">
                <a:latin typeface="ALS Sector Regular"/>
              </a:rPr>
              <a:t>103</a:t>
            </a:r>
            <a:r>
              <a:rPr lang="ru-RU" i="1" dirty="0">
                <a:latin typeface="ALS Sector Regular"/>
              </a:rPr>
              <a:t> проверочных листа посвящена непосредственно вопросам охраны труда, что составляет около </a:t>
            </a:r>
            <a:r>
              <a:rPr lang="ru-RU" b="1" i="1" dirty="0">
                <a:latin typeface="ALS Sector Regular"/>
              </a:rPr>
              <a:t>80%</a:t>
            </a:r>
            <a:r>
              <a:rPr lang="ru-RU" i="1" dirty="0">
                <a:latin typeface="ALS Sector Regular"/>
              </a:rPr>
              <a:t> всех проверочных листов</a:t>
            </a:r>
            <a:r>
              <a:rPr lang="ru-RU" i="1" dirty="0" smtClean="0">
                <a:latin typeface="ALS Sector Regular"/>
              </a:rPr>
              <a:t>.</a:t>
            </a:r>
          </a:p>
          <a:p>
            <a:endParaRPr lang="ru-RU" i="1" dirty="0">
              <a:latin typeface="ALS Sector Regular"/>
            </a:endParaRPr>
          </a:p>
          <a:p>
            <a:r>
              <a:rPr lang="ru-RU" b="1" i="1" dirty="0" smtClean="0">
                <a:latin typeface="ALS Sector Regular"/>
              </a:rPr>
              <a:t>Вопросы </a:t>
            </a:r>
            <a:r>
              <a:rPr lang="ru-RU" b="1" i="1" dirty="0">
                <a:latin typeface="ALS Sector Regular"/>
              </a:rPr>
              <a:t>охраны труда: </a:t>
            </a:r>
            <a:endParaRPr lang="ru-RU" b="1" i="1" dirty="0" smtClean="0">
              <a:latin typeface="ALS Sector Regular"/>
            </a:endParaRPr>
          </a:p>
          <a:p>
            <a:endParaRPr lang="ru-RU" i="1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требования охраны труда в отдельных отраслях, </a:t>
            </a:r>
            <a:endParaRPr lang="ru-RU" dirty="0" smtClean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требования охраны труда </a:t>
            </a:r>
            <a:r>
              <a:rPr lang="ru-RU" dirty="0" smtClean="0">
                <a:latin typeface="ALS Sector Regular"/>
              </a:rPr>
              <a:t>при </a:t>
            </a:r>
            <a:r>
              <a:rPr lang="ru-RU" dirty="0">
                <a:latin typeface="ALS Sector Regular"/>
              </a:rPr>
              <a:t>отдельных видах работ, </a:t>
            </a:r>
            <a:endParaRPr lang="ru-RU" dirty="0" smtClean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требования охраны труда </a:t>
            </a:r>
            <a:r>
              <a:rPr lang="ru-RU" dirty="0" smtClean="0">
                <a:latin typeface="ALS Sector Regular"/>
              </a:rPr>
              <a:t>на </a:t>
            </a:r>
            <a:r>
              <a:rPr lang="ru-RU" dirty="0">
                <a:latin typeface="ALS Sector Regular"/>
              </a:rPr>
              <a:t>отдельных объектах, </a:t>
            </a:r>
            <a:endParaRPr lang="ru-RU" dirty="0" smtClean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требования охраны труда </a:t>
            </a:r>
            <a:r>
              <a:rPr lang="ru-RU" dirty="0" smtClean="0">
                <a:latin typeface="ALS Sector Regular"/>
              </a:rPr>
              <a:t>с </a:t>
            </a:r>
            <a:r>
              <a:rPr lang="ru-RU" dirty="0">
                <a:latin typeface="ALS Sector Regular"/>
              </a:rPr>
              <a:t>определенным оборудованием и материалами, </a:t>
            </a:r>
            <a:endParaRPr lang="ru-RU" dirty="0" smtClean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общие вопросы условий и охраны труда, применимые ко всем организациям.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833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30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LS Sector Regular"/>
              </a:rPr>
              <a:t>В соответствии с Постановление Правительства РФ от 27.12.2010 №1160 «Об утверждении Положения о разработке, утверждении и изменении нормативных правовых актов, содержащих государственные нормативные требования охраны труда" классификация нормативных правовых актов по ОТ строится следующим образом</a:t>
            </a:r>
            <a:r>
              <a:rPr lang="ru-RU" dirty="0" smtClean="0">
                <a:latin typeface="ALS Sector Regular"/>
              </a:rPr>
              <a:t>:</a:t>
            </a:r>
          </a:p>
          <a:p>
            <a:pPr algn="just"/>
            <a:endParaRPr lang="ru-RU" dirty="0">
              <a:latin typeface="ALS Sector Regular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ALS Sector Regular"/>
              </a:rPr>
              <a:t>стандарты </a:t>
            </a:r>
            <a:r>
              <a:rPr lang="ru-RU" dirty="0">
                <a:latin typeface="ALS Sector Regular"/>
              </a:rPr>
              <a:t>безопасности труда</a:t>
            </a:r>
            <a:r>
              <a:rPr lang="ru-RU" dirty="0" smtClean="0">
                <a:latin typeface="ALS Sector Regular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ALS Sector Regular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ALS Sector Regular"/>
              </a:rPr>
              <a:t>правила </a:t>
            </a:r>
            <a:r>
              <a:rPr lang="ru-RU" dirty="0">
                <a:latin typeface="ALS Sector Regular"/>
              </a:rPr>
              <a:t>по охране труда (ПОТ Р М, ПОТ Р О) и типовые инструкции по охране труда (ТИ Р М, ТИ Р О</a:t>
            </a:r>
            <a:r>
              <a:rPr lang="ru-RU" dirty="0" smtClean="0">
                <a:latin typeface="ALS Sector Regular"/>
              </a:rPr>
              <a:t>);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- государственные санитарно-эпидемиологические правила и нормативы (санитарные правила и нормы (СанПиН), санитарные нормы (СН), санитарные </a:t>
            </a:r>
            <a:r>
              <a:rPr lang="ru-RU" dirty="0" smtClean="0">
                <a:latin typeface="ALS Sector Regular"/>
              </a:rPr>
              <a:t>правила (</a:t>
            </a:r>
            <a:r>
              <a:rPr lang="ru-RU" dirty="0">
                <a:latin typeface="ALS Sector Regular"/>
              </a:rPr>
              <a:t>СП), гигиенические нормативы (ГН), устанавливающие требования к факторам рабочей среды и трудового процесса).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5735" y="692696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 smtClean="0"/>
          </a:p>
          <a:p>
            <a:pPr algn="just"/>
            <a:r>
              <a:rPr lang="ru-RU" i="1" dirty="0" smtClean="0">
                <a:latin typeface="ALS Sector Regular"/>
              </a:rPr>
              <a:t>Общие вопросы </a:t>
            </a:r>
            <a:r>
              <a:rPr lang="ru-RU" i="1" dirty="0">
                <a:latin typeface="ALS Sector Regular"/>
              </a:rPr>
              <a:t>условий и охраны труда, применимые ко всем </a:t>
            </a:r>
            <a:r>
              <a:rPr lang="ru-RU" i="1" dirty="0" smtClean="0">
                <a:latin typeface="ALS Sector Regular"/>
              </a:rPr>
              <a:t>организациям: </a:t>
            </a:r>
          </a:p>
          <a:p>
            <a:pPr algn="just"/>
            <a:endParaRPr lang="ru-RU" i="1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вопросы </a:t>
            </a:r>
            <a:r>
              <a:rPr lang="ru-RU" dirty="0">
                <a:latin typeface="ALS Sector Regular"/>
              </a:rPr>
              <a:t>по организации расследования и учета несчастных случаев на производстве и профессиональных заболеваний</a:t>
            </a:r>
            <a:r>
              <a:rPr lang="ru-RU" dirty="0" smtClean="0">
                <a:latin typeface="ALS Sector Regular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по </a:t>
            </a:r>
            <a:r>
              <a:rPr lang="ru-RU" dirty="0">
                <a:latin typeface="ALS Sector Regular"/>
              </a:rPr>
              <a:t>проведению специальной оценки условий труда</a:t>
            </a:r>
            <a:r>
              <a:rPr lang="ru-RU" dirty="0" smtClean="0">
                <a:latin typeface="ALS Sector Regular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по </a:t>
            </a:r>
            <a:r>
              <a:rPr lang="ru-RU" dirty="0">
                <a:latin typeface="ALS Sector Regular"/>
              </a:rPr>
              <a:t>информированию работников об условиях и охране труда на рабочих местах, о риске повреждения здоровья, предоставляемых им гарантиях, полагающихся им компенсациях и средствах индивидуальной защиты</a:t>
            </a:r>
            <a:r>
              <a:rPr lang="ru-RU" dirty="0" smtClean="0">
                <a:latin typeface="ALS Sector Regular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по </a:t>
            </a:r>
            <a:r>
              <a:rPr lang="ru-RU" dirty="0">
                <a:latin typeface="ALS Sector Regular"/>
              </a:rPr>
              <a:t>проведению обязательных предварительных и периодических медицинских осмотров</a:t>
            </a:r>
            <a:r>
              <a:rPr lang="ru-RU" dirty="0" smtClean="0">
                <a:latin typeface="ALS Sector Regular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по </a:t>
            </a:r>
            <a:r>
              <a:rPr lang="ru-RU" dirty="0">
                <a:latin typeface="ALS Sector Regular"/>
              </a:rPr>
              <a:t>организации обучения по охране труда</a:t>
            </a:r>
            <a:r>
              <a:rPr lang="ru-RU" dirty="0" smtClean="0">
                <a:latin typeface="ALS Sector Regular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ALS Sector Regular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8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9" y="612845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по </a:t>
            </a:r>
            <a:r>
              <a:rPr lang="ru-RU" dirty="0">
                <a:latin typeface="ALS Sector Regular"/>
              </a:rPr>
              <a:t>приобретению, выдаче и применению прошедших обязательную сертификацию или декларирование соответствия средств индивидуальной и коллективной защиты;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 по созданию и функционированию системы управления охраной труда;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по обеспечению наличия комплекта НПА, содержащих требования охраны труда в соответствии со спецификой деятельности 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по обеспечению соответствующих требованиям охраны труда условий труда на каждом рабочем месте;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по ознакомлению работников с требованиями охраны труда.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774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692696"/>
            <a:ext cx="763284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36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sz="180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405901"/>
              </p:ext>
            </p:extLst>
          </p:nvPr>
        </p:nvGraphicFramePr>
        <p:xfrm>
          <a:off x="755577" y="692697"/>
          <a:ext cx="7920880" cy="5489318"/>
        </p:xfrm>
        <a:graphic>
          <a:graphicData uri="http://schemas.openxmlformats.org/drawingml/2006/table">
            <a:tbl>
              <a:tblPr firstRow="1" firstCol="1" bandRow="1"/>
              <a:tblGrid>
                <a:gridCol w="3960026"/>
                <a:gridCol w="3960854"/>
              </a:tblGrid>
              <a:tr h="810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LS Sector Regular"/>
                          <a:ea typeface="Times New Roman"/>
                          <a:cs typeface="Times New Roman"/>
                        </a:rPr>
                        <a:t>Вид государственного контроля (надзора)</a:t>
                      </a:r>
                      <a:endParaRPr lang="ru-RU" sz="1200" b="1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LS Sector Regular"/>
                          <a:ea typeface="Times New Roman"/>
                          <a:cs typeface="Times New Roman"/>
                        </a:rPr>
                        <a:t>Федеральный государственный надзор за соблюдением трудового законодательства и иных нормативных правовых актов, содержащих нормы трудового права</a:t>
                      </a:r>
                      <a:endParaRPr lang="ru-RU" sz="1200" b="1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6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LS Sector Regular"/>
                          <a:ea typeface="Times New Roman"/>
                          <a:cs typeface="Times New Roman"/>
                        </a:rPr>
                        <a:t>Наименование юридического лица, фамилия, имя, отчество (при наличии) индивидуального предпринимателя</a:t>
                      </a:r>
                      <a:endParaRPr lang="ru-RU" sz="1200" b="1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LS Sector Regular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LS Sector Regular"/>
                          <a:ea typeface="Times New Roman"/>
                          <a:cs typeface="Times New Roman"/>
                        </a:rPr>
                        <a:t>Вид деятельности юридического лица, индивидуального предпринимателя</a:t>
                      </a:r>
                      <a:endParaRPr lang="ru-RU" sz="1200" b="1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LS Sector Regular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LS Sector Regular"/>
                          <a:ea typeface="Times New Roman"/>
                          <a:cs typeface="Times New Roman"/>
                        </a:rPr>
                        <a:t>Категория риска деятельности юридического лица, индивидуального предпринимателя</a:t>
                      </a:r>
                      <a:endParaRPr lang="ru-RU" sz="1200" b="1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LS Sector Regular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LS Sector Regular"/>
                          <a:ea typeface="Times New Roman"/>
                          <a:cs typeface="Times New Roman"/>
                        </a:rPr>
                        <a:t>Наименование территориального органа Федеральной службы по труду и занятости </a:t>
                      </a:r>
                      <a:endParaRPr lang="ru-RU" sz="1200" b="1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LS Sector Regular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6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LS Sector Regular"/>
                          <a:ea typeface="Times New Roman"/>
                          <a:cs typeface="Times New Roman"/>
                        </a:rPr>
                        <a:t>Основание проведения плановой проверки</a:t>
                      </a:r>
                      <a:endParaRPr lang="ru-RU" sz="1200" b="1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LS Sector Regular"/>
                          <a:ea typeface="Times New Roman"/>
                          <a:cs typeface="Times New Roman"/>
                        </a:rPr>
                        <a:t>Распоряжение №___от ________ государственной инспекции труда _______________________________</a:t>
                      </a:r>
                      <a:endParaRPr lang="ru-RU" sz="1200" b="1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LS Sector Regular"/>
                          <a:ea typeface="Times New Roman"/>
                          <a:cs typeface="Times New Roman"/>
                        </a:rPr>
                        <a:t>Место проведения проверки и (или) указание на используемые производственные объекты</a:t>
                      </a:r>
                      <a:endParaRPr lang="ru-RU" sz="1200" b="1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LS Sector Regula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6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LS Sector Regular"/>
                          <a:ea typeface="Times New Roman"/>
                          <a:cs typeface="Times New Roman"/>
                        </a:rPr>
                        <a:t>Учетный номер проверки и дата присвоения учетного номера проверки в едином реестре проверок</a:t>
                      </a:r>
                      <a:endParaRPr lang="ru-RU" sz="1200" b="1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LS Sector Regular"/>
                          <a:ea typeface="Times New Roman"/>
                          <a:cs typeface="Times New Roman"/>
                        </a:rPr>
                        <a:t>№____________от________________</a:t>
                      </a:r>
                      <a:endParaRPr lang="ru-RU" sz="1200" b="1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LS Sector Regular"/>
                          <a:ea typeface="Times New Roman"/>
                          <a:cs typeface="Times New Roman"/>
                        </a:rPr>
                        <a:t>Должности, фамилии и инициалы должностных лиц государственной инспекции труда ____________________, проводящих плановую проверку и заполняющих проверочный лист</a:t>
                      </a:r>
                      <a:endParaRPr lang="ru-RU" sz="1200" b="1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LS Sector Regula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85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3347864" y="1052737"/>
            <a:ext cx="5616624" cy="254283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endParaRPr lang="ru-RU" sz="16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1400" i="1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8243888" y="621665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fld id="{D556D460-FD5B-48E9-B05B-A8F6FD0BBC2B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17767" y="3595568"/>
            <a:ext cx="8234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b="1" dirty="0">
                <a:latin typeface="ALS Sector Regular"/>
              </a:rPr>
              <a:t>Федеральный Закон РФ от 30.12.2001 №197-ФЗ </a:t>
            </a:r>
            <a:r>
              <a:rPr lang="ru-RU" dirty="0">
                <a:latin typeface="ALS Sector Regular"/>
              </a:rPr>
              <a:t>«Трудовой кодекс Российской Федерации» (57 глава "Государственный контроль (надзор) и ведомственный контроль за соблюдением трудового законодательства и иных нормативных правовых актов, содержащих нормы трудового права";</a:t>
            </a:r>
          </a:p>
          <a:p>
            <a:pPr marL="0" indent="0" algn="just">
              <a:buNone/>
            </a:pPr>
            <a:endParaRPr lang="ru-RU" dirty="0">
              <a:latin typeface="ALS Sector Regular"/>
            </a:endParaRPr>
          </a:p>
          <a:p>
            <a:pPr marL="0" indent="0" algn="just">
              <a:buNone/>
            </a:pPr>
            <a:r>
              <a:rPr lang="ru-RU" b="1" dirty="0">
                <a:latin typeface="ALS Sector Regular"/>
              </a:rPr>
              <a:t>Приказ </a:t>
            </a:r>
            <a:r>
              <a:rPr lang="ru-RU" b="1" dirty="0" err="1">
                <a:latin typeface="ALS Sector Regular"/>
              </a:rPr>
              <a:t>Роструда</a:t>
            </a:r>
            <a:r>
              <a:rPr lang="ru-RU" b="1" dirty="0">
                <a:latin typeface="ALS Sector Regular"/>
              </a:rPr>
              <a:t> от 31.03.2017 N 232 </a:t>
            </a:r>
            <a:r>
              <a:rPr lang="ru-RU" dirty="0">
                <a:latin typeface="ALS Sector Regular"/>
              </a:rPr>
              <a:t>"Об утверждении Положения о территориальном органе Федеральной службы по труду и занятости - Государственной инспекции труда в городе Москве";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39753" y="1556791"/>
            <a:ext cx="6294616" cy="175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1800" b="1" dirty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Деятельность ГИТ основывается на следующих документах</a:t>
            </a:r>
            <a:r>
              <a:rPr lang="ru-RU" sz="1800" b="1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:</a:t>
            </a:r>
          </a:p>
          <a:p>
            <a:pPr algn="just"/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Федеральный </a:t>
            </a:r>
            <a:r>
              <a:rPr lang="ru-RU" sz="1800" b="1" dirty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закон от </a:t>
            </a:r>
            <a:r>
              <a:rPr lang="ru-RU" sz="1800" b="1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26.12.2008 </a:t>
            </a:r>
            <a:r>
              <a:rPr lang="ru-RU" sz="1800" b="1" dirty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№294-ФЗ </a:t>
            </a:r>
            <a:r>
              <a:rPr lang="ru-RU" sz="1800" dirty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«О защите прав юридических лиц и индивидуальных предпринимателей при осуществлении государственного контроля (надзора) и муниципального контроля</a:t>
            </a:r>
            <a:r>
              <a:rPr lang="ru-RU" sz="1800" dirty="0" smtClean="0">
                <a:solidFill>
                  <a:schemeClr val="tx1"/>
                </a:solidFill>
                <a:latin typeface="ALS Sector Regular"/>
                <a:cs typeface="Arial" panose="020B0604020202020204" pitchFamily="34" charset="0"/>
              </a:rPr>
              <a:t>»;</a:t>
            </a:r>
          </a:p>
          <a:p>
            <a:pPr marL="342900" indent="-342900" algn="just">
              <a:buFontTx/>
              <a:buChar char="-"/>
            </a:pP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65" y="836713"/>
            <a:ext cx="23479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928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896" y="549275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LS Sector Regular"/>
              </a:rPr>
              <a:t>Перечень вопросов, отражающих содержание требований, ответы на которые однозначно свидетельствуют о соблюдении или несоблюдении юридическим лицом, индивидуальным предпринимателем обязательных требований, составляющих предмет проверки: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239837"/>
              </p:ext>
            </p:extLst>
          </p:nvPr>
        </p:nvGraphicFramePr>
        <p:xfrm>
          <a:off x="532912" y="1749604"/>
          <a:ext cx="8136904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8960"/>
                <a:gridCol w="2273753"/>
                <a:gridCol w="2076369"/>
                <a:gridCol w="447078"/>
                <a:gridCol w="1110372"/>
                <a:gridCol w="1110372"/>
              </a:tblGrid>
              <a:tr h="2201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Вопросы, отражающие содержание обязательных требований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Реквизиты нормативных правовых актов, с указанием их структурных единиц, которыми установлены обязательные требования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Ответы на вопросы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LS Sector Regular"/>
                        </a:rPr>
                        <a:t>Да</a:t>
                      </a:r>
                      <a:endParaRPr lang="ru-RU" sz="14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LS Sector Regular"/>
                        </a:rPr>
                        <a:t>Нет</a:t>
                      </a:r>
                      <a:endParaRPr lang="ru-RU" sz="14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LS Sector Regular"/>
                        </a:rPr>
                        <a:t>Не относится</a:t>
                      </a:r>
                      <a:endParaRPr lang="ru-RU" sz="14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0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LS Sector Regular"/>
                        </a:rPr>
                        <a:t>4</a:t>
                      </a:r>
                      <a:endParaRPr lang="ru-RU" sz="140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LS Sector Regular"/>
                        </a:rPr>
                        <a:t>5</a:t>
                      </a:r>
                      <a:endParaRPr lang="ru-RU" sz="140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LS Sector Regular"/>
                        </a:rPr>
                        <a:t>6</a:t>
                      </a:r>
                      <a:endParaRPr lang="ru-RU" sz="14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82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Для расследования несчастного случая работодателем (его представителем) образована комиссия в составе не менее трех человек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1 статьи 229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LS Sector Regular"/>
                        </a:rPr>
                        <a:t> </a:t>
                      </a:r>
                      <a:endParaRPr lang="ru-RU" sz="14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LS Sector Regular"/>
                        </a:rPr>
                        <a:t> </a:t>
                      </a:r>
                      <a:endParaRPr lang="ru-RU" sz="14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LS Sector Regular"/>
                        </a:rPr>
                        <a:t> </a:t>
                      </a:r>
                      <a:endParaRPr lang="ru-RU" sz="1400" dirty="0"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590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sz="180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257795"/>
              </p:ext>
            </p:extLst>
          </p:nvPr>
        </p:nvGraphicFramePr>
        <p:xfrm>
          <a:off x="539552" y="1196752"/>
          <a:ext cx="8208912" cy="4665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5275646"/>
                <a:gridCol w="2573226"/>
              </a:tblGrid>
              <a:tr h="2602848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6716" marR="6671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В состав комиссии для расследования несчастного случая включены: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специалист по охране труда или лицо, назначенное ответственным за организацию работы по охране труда приказом (распоряжением) работодателя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6716" marR="6671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1 статьи 229 Трудового кодекса Российской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6716" marR="6671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3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представители работодателя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6716" marR="6671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9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представители выборного органа первичной профсоюзной организации или иного представительного органа работников при наличии профсоюзной организации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6716" marR="6671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591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219453"/>
              </p:ext>
            </p:extLst>
          </p:nvPr>
        </p:nvGraphicFramePr>
        <p:xfrm>
          <a:off x="467544" y="620688"/>
          <a:ext cx="8208912" cy="554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4095649"/>
                <a:gridCol w="3609207"/>
              </a:tblGrid>
              <a:tr h="31357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Лица, на которых непосредственно возложено обеспечение соблюдения требований охраны труда на участке (объекте), где произошел несчастный случай, отсутствуют в составе комиссии по расследованию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3 статьи 229 Трудового Кодекса Российской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088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Расследование несчастного случая (в том числе группового), в результате которого один или несколько пострадавших получили легкие повреждения здоровья, проведен комиссией в течение трех дней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1 статьи 229.1 Трудового Кодекса Российской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77468"/>
              </p:ext>
            </p:extLst>
          </p:nvPr>
        </p:nvGraphicFramePr>
        <p:xfrm>
          <a:off x="323529" y="549276"/>
          <a:ext cx="8568952" cy="5849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6984776"/>
                <a:gridCol w="1296144"/>
              </a:tblGrid>
              <a:tr h="788809">
                <a:tc rowSpan="1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187" marR="471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Материалы расследования несчастного случая включают: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приказ (распоряжение) о создании комиссии по расследованию несчастного случая;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187" marR="471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3 статьи 229.2 Трудового Кодекса Российской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187" marR="471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4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планы, эскизы, схемы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187" marR="471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протоколы осмотра места происшествия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187" marR="471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документы, характеризующие состояние рабочего места, наличие опасных и вредных производственных факторов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187" marR="471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выписки из журналов регистрации инструктажей по охране труда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187" marR="471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выписки из протоколов проверки знания пострадавшими требований охраны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187" marR="471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протоколы опросов очевидцев несчастного случая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187" marR="471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протоколы опросов должностных лиц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187" marR="471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объяснения пострадавших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187" marR="471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экспертные заключения специалистов, результаты технических расчетов, лабораторных исследований и испытаний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187" marR="471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5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медицинское заключение о характере и степени тяжести повреждения, причиненного здоровью пострадавшего,  нахождении пострадавшего в момент несчастного случая в состоянии алкогольного, наркотического или иного токсического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опьянения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LS Sector Regular"/>
                        </a:rPr>
                        <a:t>копии документов, подтверждающих выдачу пострадавшему средств индивидуальной защиты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LS Sector Regular"/>
                          <a:ea typeface="Calibri"/>
                          <a:cs typeface="Times New Roman"/>
                        </a:rPr>
                        <a:t>выписки из ранее выданных работодателю и касающихся предмета расследования предписаний государственных инспекторов труда </a:t>
                      </a:r>
                    </a:p>
                  </a:txBody>
                  <a:tcPr marL="47187" marR="471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82063"/>
              </p:ext>
            </p:extLst>
          </p:nvPr>
        </p:nvGraphicFramePr>
        <p:xfrm>
          <a:off x="368325" y="836712"/>
          <a:ext cx="8352929" cy="5308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638"/>
                <a:gridCol w="5208052"/>
                <a:gridCol w="2548239"/>
              </a:tblGrid>
              <a:tr h="79209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Акт о несчастном случае на производстве: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подписан всеми лицами, проводившими расследование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4 статьи 230 Трудового кодекса Российской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утвержден работодателем (его представителем)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заверен печатью (при наличии печати)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Один экземпляр утвержденного им акта о несчастном случае на производстве в трехдневный срок после завершения расследования несчастного случая на производстве выдан пострадавшему (его законному представителю или иному доверенному лицу)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5 статьи 230 Трудового кодекса Российской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08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Второй экземпляр акта о несчастном случае на производстве вместе с материалами расследования хранится в течение 45 лет работодателем (его представителем), осуществляющим по решению комиссии учет несчастного случая на производстве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5 статьи 230 Трудового кодекса Российской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79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073529"/>
              </p:ext>
            </p:extLst>
          </p:nvPr>
        </p:nvGraphicFramePr>
        <p:xfrm>
          <a:off x="467544" y="692696"/>
          <a:ext cx="8352929" cy="5460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638"/>
                <a:gridCol w="5208052"/>
                <a:gridCol w="2548239"/>
              </a:tblGrid>
              <a:tr h="23762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При страховом случае третий экземпляр акта о несчастном случае на производстве и копии материалов расследования работодатель (его представитель) в трехдневный срок после завершения расследования несчастного случая на производстве направил в исполнительный орган страховщика (по месту регистрации работодателя в качестве страхователя)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5 статьи 230 Трудового кодекса Российской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47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Результаты расследования несчастного случая на производстве рассмотрены работодателем (его представителем) для принятия мер, направленных на предупреждение несчастных случаев на производстве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9 статьи 230 Трудового кодекса Российской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16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11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Несчастный случай на производстве зарегистрирован работодателем (его представителем), осуществляющим в соответствии с решением комиссии его учет, в журнале регистрации несчастных случаев на производстве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1 статьи 230.1 Трудового кодекса Российской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22365" marR="2236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933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126314"/>
              </p:ext>
            </p:extLst>
          </p:nvPr>
        </p:nvGraphicFramePr>
        <p:xfrm>
          <a:off x="480000" y="1189157"/>
          <a:ext cx="8280920" cy="4983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/>
                <a:gridCol w="3960440"/>
              </a:tblGrid>
              <a:tr h="1152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Специальная оценка условий труда проводится не реже чем один раз в пять лет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6701" marR="3670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4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ст.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8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Федерального закона от 28.12.2013 г. № 426-ФЗ «О специальной оценке условий труда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»(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далее – Федеральный закон № 426-ФЗ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6701" marR="36701" marT="0" marB="0">
                    <a:solidFill>
                      <a:schemeClr val="accent4"/>
                    </a:solidFill>
                  </a:tcPr>
                </a:tc>
              </a:tr>
              <a:tr h="942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Приказом работодателя утверждены: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состав комиссии по проведению специальной оценки условий труда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6701" marR="36701" marT="0" marB="0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2 статьи 9 Федерального закона № 426-ФЗ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6701" marR="36701" marT="0" marB="0">
                    <a:solidFill>
                      <a:schemeClr val="accent4"/>
                    </a:solidFill>
                  </a:tcPr>
                </a:tc>
              </a:tr>
              <a:tr h="8075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порядок деятельности комиссии по проведению специальной оценки условий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6701" marR="36701" marT="0" marB="0"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2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В организации есть утвержденный график проведения специальной оценки условий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6701" marR="3670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1 статьи 9 Федерального закона № 426-ФЗ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6701" marR="36701" marT="0" marB="0">
                    <a:solidFill>
                      <a:schemeClr val="accent4"/>
                    </a:solidFill>
                  </a:tcPr>
                </a:tc>
              </a:tr>
              <a:tr h="1345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Комиссией до начала выполнения работ по проведению специальной оценки условий труда утвержден перечень рабочих мест, на которых проводилась специальная оценка условий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6701" marR="3670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5 статьи 9 Федерального закона № 426-ФЗ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6701" marR="36701" marT="0" marB="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8" y="549275"/>
            <a:ext cx="81369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ea typeface="Times New Roman" pitchFamily="18" charset="0"/>
                <a:cs typeface="Arial" panose="020B0604020202020204" pitchFamily="34" charset="0"/>
              </a:rPr>
              <a:t>Проверочный лист №21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S Sector Regular"/>
                <a:ea typeface="Times New Roman" pitchFamily="18" charset="0"/>
                <a:cs typeface="Arial" panose="020B0604020202020204" pitchFamily="34" charset="0"/>
              </a:rPr>
              <a:t>по проведению специальной оценки условий труда:</a:t>
            </a:r>
            <a:endParaRPr kumimoji="0" lang="ru-RU" alt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S Sector Regular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755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14968"/>
              </p:ext>
            </p:extLst>
          </p:nvPr>
        </p:nvGraphicFramePr>
        <p:xfrm>
          <a:off x="336000" y="764704"/>
          <a:ext cx="8424936" cy="5488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/>
                <a:gridCol w="3096344"/>
              </a:tblGrid>
              <a:tr h="7139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Результаты идентификации потенциально вредных и (или) опасных производственных факторов утверждены комиссией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19607" marR="19607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2 статьи 10 Федерального закона № 426-ФЗ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19607" marR="19607" marT="0" marB="0">
                    <a:solidFill>
                      <a:schemeClr val="accent4"/>
                    </a:solidFill>
                  </a:tcPr>
                </a:tc>
              </a:tr>
              <a:tr h="2632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В отношении рабочих мест, на которых вредные и (или) опасные производственные факторы по результатам осуществления идентификации не выявлены, а также условия труда, на которых по результатам исследований (испытаний) и измерений вредных и (или) опасных производственных факторов признаны оптимальными или допустимыми, работодателем подана декларация соответствия условий труда государственным нормативным требованиям охраны труда в территориальный орган Федеральной службы по труду и занятости по месту своего нахождения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19607" marR="19607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1 статьи 11 Федерального закона от 28.12.2013 г. № 426-ФЗ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19607" marR="19607" marT="0" marB="0">
                    <a:solidFill>
                      <a:schemeClr val="accent4"/>
                    </a:solidFill>
                  </a:tcPr>
                </a:tc>
              </a:tr>
              <a:tr h="20537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Работодателем в декларацию соответствия условий труда государственным нормативным требованиям охраны труда не включены рабочие места: работников, профессии, должности, специальности которых включены в списки работ, производств, профессий, должностей, специальностей и учреждений (организаций), с учетом которых осуществляется досрочное назначение страховой пенсии по старости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19607" marR="19607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1 статьи 11, часть 6 статьи 10 Федерального закона №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426-ФЗ,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другие документы связанные с назначением пенсий.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19607" marR="19607" marT="0" marB="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864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88429"/>
              </p:ext>
            </p:extLst>
          </p:nvPr>
        </p:nvGraphicFramePr>
        <p:xfrm>
          <a:off x="539553" y="1052736"/>
          <a:ext cx="8136904" cy="4994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7379"/>
                <a:gridCol w="3299525"/>
              </a:tblGrid>
              <a:tr h="14239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в связи с работой на которых работникам предоставляются гарантии и компенсации за работу с вредными и (или) опасными условиями труда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1 статьи 11, часть 6 статьи 10 Федерального закона № 426-ФЗ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  <a:tr h="1785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 которых по результатам ранее проведенных аттестации рабочих мест по условиям труда или специальной оценки условий труда были установлены вредные и (или) опасные условия труда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5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Комиссией по проведению специальной оценки условий труда сформирован перечень вредных и (или) опасных производственных факторов, подлежащих исследованиям (испытаниям) и измерениям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2 статьи 12 Федерального закона № 426-ФЗ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997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49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106023"/>
              </p:ext>
            </p:extLst>
          </p:nvPr>
        </p:nvGraphicFramePr>
        <p:xfrm>
          <a:off x="532500" y="692696"/>
          <a:ext cx="8136904" cy="5509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8"/>
                <a:gridCol w="3024336"/>
              </a:tblGrid>
              <a:tr h="9984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При формировании перечня вредных и (или) опасных производственных факторов, подлежащих исследованиям (испытаниям) и измерениям учтены предложения работников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2 статьи 12 Федерального закона № 426-ФЗ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4"/>
                    </a:solidFill>
                  </a:tcPr>
                </a:tc>
              </a:tr>
              <a:tr h="1479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Исследования (испытания) и измерения фактических значений вредных и (или) опасных производственных факторов осуществлены испытательной лабораторией (центром), экспертами и (или) иными работниками организации, проводящей специальную оценку условий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3 статьи 12 Федерального закона № 426-ФЗ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4"/>
                    </a:solidFill>
                  </a:tcPr>
                </a:tc>
              </a:tr>
              <a:tr h="9447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Отчет о проведении специальной оценки условий труда: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подписан  всеми членами комиссии по проведению специальной оценки условий труда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2 статьи 15 Федерального закона № 426-ФЗ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4"/>
                    </a:solidFill>
                  </a:tcPr>
                </a:tc>
              </a:tr>
              <a:tr h="493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утвержден председателем комиссии по проведению специальной оценки условий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Работодатель организовал ознакомление работников с результатами проведения специальной оценки условий труда на их рабочих местах под роспись в срок не позднее чем тридцать календарных дней со дня утверждения отчета о проведении специальной оценки условий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5 статьи 15 Федерального закона № 426-ФЗ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81327" y="161200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52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lnSpcReduction="10000"/>
          </a:bodyPr>
          <a:lstStyle/>
          <a:p>
            <a:fld id="{191A87B3-294E-4EF2-B61C-2B3DCD5AA02B}" type="slidenum">
              <a:rPr lang="ru-RU" sz="1800" smtClean="0">
                <a:solidFill>
                  <a:schemeClr val="tx1"/>
                </a:solidFill>
              </a:rPr>
              <a:pPr/>
              <a:t>5</a:t>
            </a:fld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200" y="3933056"/>
            <a:ext cx="8129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2199" y="1196752"/>
            <a:ext cx="81374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</a:t>
            </a:r>
            <a:r>
              <a:rPr lang="ru-RU" b="1" dirty="0">
                <a:latin typeface="ALS Sector Regular"/>
              </a:rPr>
              <a:t>Постановление правительства РФ от 17 августа 2016 </a:t>
            </a:r>
            <a:r>
              <a:rPr lang="ru-RU" b="1" dirty="0" smtClean="0">
                <a:latin typeface="ALS Sector Regular"/>
              </a:rPr>
              <a:t>года </a:t>
            </a:r>
            <a:r>
              <a:rPr lang="ru-RU" b="1" dirty="0">
                <a:latin typeface="ALS Sector Regular"/>
              </a:rPr>
              <a:t>№ 806 </a:t>
            </a:r>
            <a:r>
              <a:rPr lang="ru-RU" dirty="0" smtClean="0">
                <a:latin typeface="ALS Sector Regular"/>
              </a:rPr>
              <a:t>«</a:t>
            </a:r>
            <a:r>
              <a:rPr lang="ru-RU" dirty="0">
                <a:latin typeface="ALS Sector Regular"/>
              </a:rPr>
              <a:t>О применении риск-ориентированного подхода при организации отдельных видов государственного контроля (надзора) и внесении изменений в некоторые акты правительства Российской Федерации»;</a:t>
            </a:r>
          </a:p>
          <a:p>
            <a:pPr algn="just"/>
            <a:endParaRPr lang="ru-RU" sz="1400" dirty="0" smtClean="0">
              <a:latin typeface="ALS Sector Regular"/>
            </a:endParaRPr>
          </a:p>
          <a:p>
            <a:pPr algn="just"/>
            <a:r>
              <a:rPr lang="ru-RU" b="1" dirty="0" smtClean="0">
                <a:latin typeface="ALS Sector Regular"/>
              </a:rPr>
              <a:t>Постановление </a:t>
            </a:r>
            <a:r>
              <a:rPr lang="ru-RU" b="1" dirty="0">
                <a:latin typeface="ALS Sector Regular"/>
              </a:rPr>
              <a:t>правительства РФ от 1 сентября 2012 </a:t>
            </a:r>
            <a:r>
              <a:rPr lang="ru-RU" b="1" dirty="0" smtClean="0">
                <a:latin typeface="ALS Sector Regular"/>
              </a:rPr>
              <a:t>года </a:t>
            </a:r>
            <a:r>
              <a:rPr lang="ru-RU" b="1" dirty="0">
                <a:latin typeface="ALS Sector Regular"/>
              </a:rPr>
              <a:t>№ 875 </a:t>
            </a:r>
            <a:r>
              <a:rPr lang="ru-RU" dirty="0">
                <a:latin typeface="ALS Sector Regular"/>
              </a:rPr>
              <a:t>«Об утверждении положения о федеральном государственном надзоре за соблюдением трудового законодательства и иных нормативных правовых актов, содержащих нормы трудового права</a:t>
            </a:r>
            <a:r>
              <a:rPr lang="ru-RU" dirty="0" smtClean="0">
                <a:latin typeface="ALS Sector Regular"/>
              </a:rPr>
              <a:t>»;</a:t>
            </a:r>
          </a:p>
          <a:p>
            <a:pPr algn="just"/>
            <a:endParaRPr lang="ru-RU" sz="1200" dirty="0">
              <a:latin typeface="ALS Sector Regular"/>
            </a:endParaRPr>
          </a:p>
          <a:p>
            <a:pPr algn="just"/>
            <a:endParaRPr lang="ru-RU" sz="1200" dirty="0" smtClean="0">
              <a:latin typeface="ALS Sector Regular"/>
            </a:endParaRPr>
          </a:p>
          <a:p>
            <a:pPr algn="just"/>
            <a:r>
              <a:rPr lang="ru-RU" b="1" dirty="0" smtClean="0">
                <a:latin typeface="ALS Sector Regular"/>
              </a:rPr>
              <a:t>Приказ </a:t>
            </a:r>
            <a:r>
              <a:rPr lang="ru-RU" b="1" dirty="0" err="1">
                <a:latin typeface="ALS Sector Regular"/>
              </a:rPr>
              <a:t>Роструда</a:t>
            </a:r>
            <a:r>
              <a:rPr lang="ru-RU" b="1" dirty="0">
                <a:latin typeface="ALS Sector Regular"/>
              </a:rPr>
              <a:t> от 10 ноября 2017 года № 655</a:t>
            </a:r>
            <a:r>
              <a:rPr lang="ru-RU" dirty="0">
                <a:latin typeface="ALS Sector Regular"/>
              </a:rPr>
              <a:t> (ред. </a:t>
            </a:r>
            <a:r>
              <a:rPr lang="ru-RU" dirty="0" smtClean="0">
                <a:latin typeface="ALS Sector Regular"/>
              </a:rPr>
              <a:t>11.04.2018) </a:t>
            </a:r>
            <a:r>
              <a:rPr lang="ru-RU" dirty="0">
                <a:latin typeface="ALS Sector Regular"/>
              </a:rPr>
              <a:t>"Об утверждении проверочных листов (списков) контрольных вопросов) для осуществления федерального государственного надзора за соблюдением трудового законодательства и иных нормативных правовых актов, содержащих нормы трудового права".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50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6069"/>
              </p:ext>
            </p:extLst>
          </p:nvPr>
        </p:nvGraphicFramePr>
        <p:xfrm>
          <a:off x="609825" y="764704"/>
          <a:ext cx="8064896" cy="5328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6584"/>
                <a:gridCol w="2808312"/>
              </a:tblGrid>
              <a:tr h="1573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В случае применения результатов производственного контроля: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имеется решение комиссии и представление эксперта об использовании этих результатов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7 статьи 12 Федерального закона от 28.12.2013 г. № 426-ФЗ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4"/>
                    </a:solidFill>
                  </a:tcPr>
                </a:tc>
              </a:tr>
              <a:tr h="1060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производственный контроль проведен аккредитованной испытательной лабораторией (центром) не ранее, чем за шесть месяцев до начала проведения специальной оценки условий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0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При наличии следующих обстоятельств внеплановая специальная оценка условий труда  проведена: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в течение 12 месяцев при вводе в эксплуатацию вновь организованных рабочих мест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2 статьи 17 Федерального закона от 28.12.2013 г. № 426-ФЗ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4"/>
                    </a:solidFill>
                  </a:tcPr>
                </a:tc>
              </a:tr>
              <a:tr h="573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в течение 6 месяцев  при получении работодателем предписания государственного инспектора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0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Работодатель в течение трех рабочих дней со дня утверждения отчета о проведении специальной оценки условий труда обязан уведомил об этом организацию, проводившую специальную оценку условий труда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Подпункт 5.1. пункта 5 статьи 15 Федерального закона № 426-ФЗ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539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16445"/>
              </p:ext>
            </p:extLst>
          </p:nvPr>
        </p:nvGraphicFramePr>
        <p:xfrm>
          <a:off x="467544" y="1052736"/>
          <a:ext cx="8136904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1843"/>
                <a:gridCol w="2915061"/>
              </a:tblGrid>
              <a:tr h="20162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 официальном сайте работодателя  в информационно-телекоммуникационной сети «Интернет» размещены: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сводные данные о результатах проведения специальной оценки условий труда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6 статьи 15 Федерального закона № 426-ФЗ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перечень мероприятий по улучшению условий и охраны труда работников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План мероприятий по улучшению условий и охраны труда подготовлен с учетом результатов проведения специальной оценки условий труда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 6 части 2 статьи 4 Федерального закона  426-ФЗ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043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52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3671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LS Sector Regular"/>
              </a:rPr>
              <a:t>Проверочный лист №22 по информированию работников об условиях и охране труда на рабочих местах, о риске повреждения здоровья, предоставляемых им гарантиях, полагающихся им компенсациях и средствах индивидуальной защиты</a:t>
            </a:r>
            <a:r>
              <a:rPr lang="ru-RU" i="1" dirty="0" smtClean="0">
                <a:latin typeface="ALS Sector Regular"/>
              </a:rPr>
              <a:t>:</a:t>
            </a:r>
            <a:endParaRPr lang="ru-RU" i="1" dirty="0">
              <a:latin typeface="ALS Sector Regular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587397"/>
              </p:ext>
            </p:extLst>
          </p:nvPr>
        </p:nvGraphicFramePr>
        <p:xfrm>
          <a:off x="611560" y="2204864"/>
          <a:ext cx="8136904" cy="3672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2608"/>
                <a:gridCol w="2664296"/>
              </a:tblGrid>
              <a:tr h="2104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Трудовой договор с работниками содержит информацию об условиях труда, установленных по результатам специальной оценки условий труда (включая информацию об оптимальных и допустимых условиях труда)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5061" marR="6506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восьмой части 2 статьи 57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5061" marR="6506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67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Трудовой договор с работниками содержит информацию о гарантиях и компенсациях за работу с вредными и (или) опасными условиями труда в случае установления вредных и (или) опасных условий труда по результатам специальной оценки условий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5061" marR="6506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шестой части 2 статьи 57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5061" marR="6506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971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298847"/>
              </p:ext>
            </p:extLst>
          </p:nvPr>
        </p:nvGraphicFramePr>
        <p:xfrm>
          <a:off x="539552" y="908723"/>
          <a:ext cx="8208912" cy="5400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6723"/>
                <a:gridCol w="3222189"/>
              </a:tblGrid>
              <a:tr h="866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Работники информируются о полагающихся им средствах индивидуальной защиты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5061" marR="6506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 9 Межотраслевых правил обеспечения работников специальной одеждой, специальной обувью и другими средствами индивидуальной защиты, утвержденных приказом Министерства здравоохранения и социального развития Российской Федерации от 01.06.2009 №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290н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5061" marR="6506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правилах обеспечения средствами индивидуальной защиты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5061" marR="6506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47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 также соответствующих их профессии и должности типовых нормах выдачи средств индивидуальной защиты при проведении вводного инструктажа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5061" marR="6506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4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Работник ознакомлен с результатами проведенной на его рабочем месте специальной оценки условий труда под роспись в срок не позднее чем тридцать календарных дней со дня утверждения отчета о проведении специальной оценки условий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5061" marR="6506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Часть 2 статьи 5 и часть 5 статьи 15 Федерального закона от 28.12.2013 № 426-ФЗ «О специальной оценке условий труда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5061" marR="6506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355" y="69269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LS Sector Regular"/>
              </a:rPr>
              <a:t>Проверочный лист №27 по проведению обязательных предварительных и периодических медицинских осмотров: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718126"/>
              </p:ext>
            </p:extLst>
          </p:nvPr>
        </p:nvGraphicFramePr>
        <p:xfrm>
          <a:off x="474515" y="1339027"/>
          <a:ext cx="8136904" cy="4712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8632"/>
                <a:gridCol w="2448272"/>
              </a:tblGrid>
              <a:tr h="9914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Наличие у работодателя утвержденного списка контингентов, подлежащих предварительным (при приеме на работу) медицинским осмотрам (обследованиям)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9356" marR="49356" marT="0" marB="0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Пункты 8, 19, 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Порядка проведения обязательных предварительных и периодических медицинских осмотров (обследований) работников, занятых на тяжелых работах и на работах с вредными и (или) опасными условиями труда, утвержденных приказом Министерства здравоохранения и социального развития Российской Федерации от 12.04.2011 № 302н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далее – Порядок № 302н)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9356" marR="49356" marT="0" marB="0">
                    <a:solidFill>
                      <a:srgbClr val="FFFF00"/>
                    </a:solidFill>
                  </a:tcPr>
                </a:tc>
              </a:tr>
              <a:tr h="1359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и периодическим медицинским осмотрам (обследованиям)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9356" marR="49356" marT="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4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Наличие у работодателя утвержденных поименных списков, составленных на основании утвержденного списка контингента работников, подлежащих прохождению предварительного медицинского осмотра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9356" marR="49356" marT="0" marB="0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Пункты 8, 19, 22 Порядка № 302н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9356" marR="49356" marT="0" marB="0">
                    <a:solidFill>
                      <a:srgbClr val="FFFF00"/>
                    </a:solidFill>
                  </a:tcPr>
                </a:tc>
              </a:tr>
              <a:tr h="283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и периодического медицинского осмотра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9356" marR="49356" marT="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8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Наличие у работодателя подтверждения в любой форме о направлении поименных списков в медицинскую организацию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9356" marR="4935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 23 Порядка № 302н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9356" marR="49356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99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76224"/>
              </p:ext>
            </p:extLst>
          </p:nvPr>
        </p:nvGraphicFramePr>
        <p:xfrm>
          <a:off x="539553" y="980728"/>
          <a:ext cx="8136904" cy="5112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0"/>
                <a:gridCol w="3096344"/>
              </a:tblGrid>
              <a:tr h="37307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Наличие у работодателя подтверждения об ознакомлении работников, подлежащих периодическому осмотру, с календарным планом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 26 Порядка № 302н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381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Работодателем организован учет выданных направлений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тринадцатый пункта 8 Порядка № 302н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688" y="62068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LS Sector Regular"/>
              </a:rPr>
              <a:t>Проверочный лист №28 по организации обучения по охране труда: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83397"/>
              </p:ext>
            </p:extLst>
          </p:nvPr>
        </p:nvGraphicFramePr>
        <p:xfrm>
          <a:off x="414963" y="1052736"/>
          <a:ext cx="8274768" cy="5167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8384"/>
                <a:gridCol w="3456384"/>
              </a:tblGrid>
              <a:tr h="2510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Наличие у работодателя утвержденной программы вводного инструктажа по охране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7254" marR="5725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второй пункта 2.1.2. Порядка обучения по охране труда и проверки знаний требований охраны труда работников организаций, утвержденного постановлением Министерства труда Российской Федерации и Министерства образования Российской Федерации от 13.01.2003 №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 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1/29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далее – Порядок № 1/29)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7254" marR="57254" marT="0" marB="0">
                    <a:solidFill>
                      <a:schemeClr val="accent6"/>
                    </a:solidFill>
                  </a:tcPr>
                </a:tc>
              </a:tr>
              <a:tr h="5028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Наличие у работодателя журналов проведения вводного инструктажа,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7254" marR="57254" marT="0" marB="0">
                    <a:solidFill>
                      <a:schemeClr val="accent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пятый пункта 2.1.3. Порядка № 1/29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7254" marR="57254" marT="0" marB="0">
                    <a:solidFill>
                      <a:schemeClr val="accent6"/>
                    </a:solidFill>
                  </a:tcPr>
                </a:tc>
              </a:tr>
              <a:tr h="239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первичного инструктажа,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7254" marR="57254" marT="0" marB="0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повторного инструктажа,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7254" marR="57254" marT="0" marB="0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внепланового инструктажа,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7254" marR="57254" marT="0" marB="0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целевого инструктажа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7254" marR="57254" marT="0" marB="0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3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Наличие у работодателя утвержденного перечня профессий и должностей работников, освобожденных от прохождения первичного инструктажа на рабочем месте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7254" marR="5725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шестой пункта 2.1.4. Порядка № 1/29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7254" marR="57254"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984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146139"/>
              </p:ext>
            </p:extLst>
          </p:nvPr>
        </p:nvGraphicFramePr>
        <p:xfrm>
          <a:off x="395536" y="836712"/>
          <a:ext cx="8352928" cy="54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8672"/>
                <a:gridCol w="2304256"/>
              </a:tblGrid>
              <a:tr h="6221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Наличие у работодателя утвержденной программы первичного инструктажа по охране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711" marR="47711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пятый пункта 2.1.4. Порядка № 1/29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711" marR="47711" marT="0" marB="0">
                    <a:solidFill>
                      <a:schemeClr val="accent6"/>
                    </a:solidFill>
                  </a:tcPr>
                </a:tc>
              </a:tr>
              <a:tr h="6221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Наличие у работодателя утвержденной программы специального обучения по охране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711" marR="47711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второй пункта 2.3.2. Порядка № 1/29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711" marR="47711" marT="0" marB="0">
                    <a:solidFill>
                      <a:schemeClr val="accent6"/>
                    </a:solidFill>
                  </a:tcPr>
                </a:tc>
              </a:tr>
              <a:tr h="22271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Наличие у работодателя приказа (распоряжения) о создании комиссии по проверке знаний требований охраны труда в составе не менее трех человек, включающих руководителей организации и ее структурных подразделений, специалистов служб охраны труда, главных специалистов (технолог, механик, энергетик)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711" marR="47711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Абзацы первый и второй пункта 3.4. Порядка № 1/29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711" marR="47711" marT="0" marB="0">
                    <a:solidFill>
                      <a:schemeClr val="accent6"/>
                    </a:solidFill>
                  </a:tcPr>
                </a:tc>
              </a:tr>
              <a:tr h="1929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Наличие у работодателя протоколов проверки знаний требований охраны труда руководителей и специалистов (оформленных комиссией работодателя или обучающей аккредитованной в соответствующем порядке обучающей организацией)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711" marR="47711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Абзацы первый и второй пункта 3.4. Порядка № 1/29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7711" marR="47711"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ALS Sector Regular"/>
              </a:rPr>
              <a:t>Проверочный лист №30 по приобретению, выдаче и применению прошедших обязательную сертификацию или декларирование соответствия средств индивидуальной и коллективной защиты: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95652"/>
              </p:ext>
            </p:extLst>
          </p:nvPr>
        </p:nvGraphicFramePr>
        <p:xfrm>
          <a:off x="467544" y="1832050"/>
          <a:ext cx="8280920" cy="4329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5617"/>
                <a:gridCol w="3495303"/>
              </a:tblGrid>
              <a:tr h="1743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Наличие у работодателя локального нормативного акта, утверждающего нормы бесплатной выдачи работникам специальной одежды, специальной обуви, средств индивидуальной защиты (далее - СИЗ)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9356" marR="493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 6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Межотраслевых правил обеспечения работников специальной одеждой, специальной обувью и другими средствами индивидуальной защиты, утвержденных приказом Министерства здравоохранения и социального развития Российской Федерации от 01.06.2009  № 290н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далее – Правила № 290н)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9356" marR="493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39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Наличие у работодателя сертификатов или деклараций соответствия на СИЗ, а также наличия санитарно-эпидемиологического заключения или свидетельства о государственной регистрации дерматологических СИЗ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9356" marR="493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 8 Правил № 290н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9356" marR="493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9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Работодатель проинформировал работников о полагающихся им СИЗ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9356" marR="493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 9 Правил № 290н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9356" marR="493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9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Наличие у работодателя личных карточек учета выдачи СИЗ в бумажной или электронной форме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9356" marR="493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 13 Правил № 290н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9356" marR="493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59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750778"/>
              </p:ext>
            </p:extLst>
          </p:nvPr>
        </p:nvGraphicFramePr>
        <p:xfrm>
          <a:off x="336000" y="836712"/>
          <a:ext cx="8352928" cy="5310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0760"/>
                <a:gridCol w="1512168"/>
              </a:tblGrid>
              <a:tr h="1606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При выдаче СИЗ, применение которых требует от работников практических навыков (респираторы, противогазы,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самоспасатели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, предохранительные пояса, накомарники, каски), работодатель обеспечил проведение инструктажа работников о правилах применения указанных СИЗ,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 24 Правил № 290н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4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простейших способах проверки их работоспособности и исправности,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 также организовал тренировки по их применению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4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Работодателем проводятся проверки СИЗ, а также своевременная замена частей СИЗ с понизившимися защитными свойствами, что подтверждается наличием отметки (клейма, штампа) о сроках очередного испытания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 29 Правил № 290н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8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Наличие у работодателя помещений для хранения выданных работникам СИЗ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 31 Правил № 290н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76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Наличие в структурных подразделениях сушилок, камер и установок для сушки, обеспыливания, дегазации, дезактивации и обезвреживания СИЗ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Пункты 32 и 33 Правил № 290н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2599433" y="1124744"/>
            <a:ext cx="6365055" cy="24482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 smtClean="0"/>
              <a:t> </a:t>
            </a:r>
            <a:endParaRPr lang="ru-RU" sz="1600" b="1" dirty="0"/>
          </a:p>
          <a:p>
            <a:pPr marL="0" indent="0" algn="just">
              <a:buNone/>
            </a:pPr>
            <a:endParaRPr lang="ru-RU" sz="16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1400" i="1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8243888" y="621665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fld id="{D556D460-FD5B-48E9-B05B-A8F6FD0BBC2B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7525" y="3004071"/>
            <a:ext cx="823495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запрашивать </a:t>
            </a:r>
            <a:r>
              <a:rPr lang="ru-RU" dirty="0">
                <a:latin typeface="ALS Sector Regular"/>
              </a:rPr>
              <a:t>у работодателей и их представителей, органов исполнительной власти, органов местного самоуправления и иных организаций и безвозмездно получать от них документы, объяснения и информацию, необходимые для выполнения надзорных и контрольных </a:t>
            </a:r>
            <a:r>
              <a:rPr lang="ru-RU" dirty="0" smtClean="0">
                <a:latin typeface="ALS Sector Regular"/>
              </a:rPr>
              <a:t>функций;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800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изымать </a:t>
            </a:r>
            <a:r>
              <a:rPr lang="ru-RU" dirty="0">
                <a:latin typeface="ALS Sector Regular"/>
              </a:rPr>
              <a:t>для анализа образцы используемых или обрабатываемых материалов и веществ в порядке, установленном федеральными законами и иными нормативными правовыми актами Российской Федерации, с уведомлением об этом работодателя или его представителя </a:t>
            </a:r>
            <a:r>
              <a:rPr lang="ru-RU" dirty="0" smtClean="0">
                <a:latin typeface="ALS Sector Regular"/>
              </a:rPr>
              <a:t>с составлением соответствующего акта;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19028" y="1132759"/>
            <a:ext cx="59766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LS Sector Regular"/>
              </a:rPr>
              <a:t>Права государственных инспекторов труда </a:t>
            </a:r>
            <a:r>
              <a:rPr lang="ru-RU" dirty="0">
                <a:latin typeface="ALS Sector Regular"/>
              </a:rPr>
              <a:t>при осуществлении федерального государственного надзора в сфере труда (ст</a:t>
            </a:r>
            <a:r>
              <a:rPr lang="ru-RU" dirty="0" smtClean="0">
                <a:latin typeface="ALS Sector Regular"/>
              </a:rPr>
              <a:t>. 357 </a:t>
            </a:r>
            <a:r>
              <a:rPr lang="ru-RU" dirty="0">
                <a:latin typeface="ALS Sector Regular"/>
              </a:rPr>
              <a:t>ТК РФ</a:t>
            </a:r>
            <a:r>
              <a:rPr lang="ru-RU" dirty="0" smtClean="0">
                <a:latin typeface="ALS Sector Regular"/>
              </a:rPr>
              <a:t>):</a:t>
            </a:r>
          </a:p>
          <a:p>
            <a:pPr algn="just"/>
            <a:endParaRPr lang="ru-RU" sz="800" dirty="0" smtClean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беспрепятственно в любое время суток при наличии удостоверений установленного образца посещать работодателей в целях проведения их проверки;</a:t>
            </a:r>
          </a:p>
          <a:p>
            <a:pPr algn="just"/>
            <a:endParaRPr lang="ru-RU" dirty="0">
              <a:latin typeface="ALS Sector Regular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5" y="1132756"/>
            <a:ext cx="2162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05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60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8" y="98073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LS Sector Regular"/>
              </a:rPr>
              <a:t>Проверочный лист №31 по созданию и функционированию системы управления охраной труда: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142793"/>
              </p:ext>
            </p:extLst>
          </p:nvPr>
        </p:nvGraphicFramePr>
        <p:xfrm>
          <a:off x="575558" y="1627061"/>
          <a:ext cx="7992888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7342"/>
                <a:gridCol w="5285546"/>
              </a:tblGrid>
              <a:tr h="3310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Наличие у работодателя Положения о системе управления охраной труда, утвержденного приказом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 7 Типового положения о системе управления охраной труда, утвержденного приказом Министерства труда и социальной защиты Российской Федерации от 19.08.2016 № 438н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далее - Типовое положение о системе управления охраной труда № 438н)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226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Наличие у работодателя Политики в области охраны труда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 9 Типового положения о системе управления охраной труда №438н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>
          <a:xfrm>
            <a:off x="6610350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60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54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61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8" y="83671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ALS Sector Regular"/>
              </a:rPr>
              <a:t>Проверочный лист №35 по обеспечению наличия комплекта нормативных правовых актов, содержащих требования охраны труда в соответствии со спецификой деятельности организации: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18093"/>
              </p:ext>
            </p:extLst>
          </p:nvPr>
        </p:nvGraphicFramePr>
        <p:xfrm>
          <a:off x="539554" y="1760042"/>
          <a:ext cx="7992888" cy="448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4656"/>
                <a:gridCol w="2088232"/>
              </a:tblGrid>
              <a:tr h="990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В организации в наличии стандарты безопасности труда в соответствии со спецификой деятельности организации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Статья 212 Трудового кодекса Российской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90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В организации в наличии правила по охране труда в соответствии со спецификой деятельности организации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Статья 212 Трудового кодекса Российской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90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В организации в наличии инструкции по охране труда в соответствии со спецификой деятельности организации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Статья 212 Трудового кодекса Российской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90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В организации есть утвержденный перечень нормативных правовых актов, содержащих требования охраны труда, используемый в соответствии со спецификой своей деятельности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Статья 212 Трудового кодекса Российской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62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9960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LS Sector Regular"/>
              </a:rPr>
              <a:t>Проверочный лист №36 по обеспечению соответствующих требованиям охраны труда условий труда на каждом рабочем месте: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2713"/>
              </p:ext>
            </p:extLst>
          </p:nvPr>
        </p:nvGraphicFramePr>
        <p:xfrm>
          <a:off x="467544" y="1245935"/>
          <a:ext cx="8136904" cy="493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/>
                <a:gridCol w="3960440"/>
              </a:tblGrid>
              <a:tr h="1038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Работники обучены безопасным методам и приемам выполнения работ,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девятый статьи 212, абзац седьмой статьи 219, абзацы второй и третий статьи 225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</a:tr>
              <a:tr h="775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оказанию первой помощи пострадавшим на производстве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8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Работники проинструктированы по охране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Абзацы девятый и двадцать третий статьи 212, абзац второй статьи 225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</a:tr>
              <a:tr h="1038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Работники прошли стажировку на рабочем месте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девятый статьи 212, абзац третий статьи 225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</a:tr>
              <a:tr h="1038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Работники прошли проверку знаний требований охраны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девятый статьи 212, абзац третий статьи 225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63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251646"/>
              </p:ext>
            </p:extLst>
          </p:nvPr>
        </p:nvGraphicFramePr>
        <p:xfrm>
          <a:off x="467545" y="980728"/>
          <a:ext cx="8280920" cy="5234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2688"/>
                <a:gridCol w="2088232"/>
              </a:tblGrid>
              <a:tr h="620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Работники прошли обязательные предварительные (при поступлении на работу) медицинские осмотры,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solidFill>
                      <a:srgbClr val="FF7C8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тринадцатый статьи 212, абзац двенадцатый статьи 219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solidFill>
                      <a:srgbClr val="FF7C80"/>
                    </a:solidFill>
                  </a:tcPr>
                </a:tc>
              </a:tr>
              <a:tr h="474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периодические (в течение трудовой деятельности) медицинские осмотры,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solidFill>
                      <a:srgbClr val="FF7C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обязательные психиатрические освидетельствования,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solidFill>
                      <a:srgbClr val="FF7C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внеочередные медицинские осмотры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solidFill>
                      <a:srgbClr val="FF7C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Работодателем утвержден режим труда и отдыха работников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седьмой статьи 212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solidFill>
                      <a:srgbClr val="FF7C80"/>
                    </a:solidFill>
                  </a:tcPr>
                </a:tc>
              </a:tr>
              <a:tr h="6330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У работодателя имеется локальный нормативный акт о создании системы управления охраной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четвертый статьи 212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solidFill>
                      <a:srgbClr val="FF7C80"/>
                    </a:solidFill>
                  </a:tcPr>
                </a:tc>
              </a:tr>
              <a:tr h="1375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У работодателя имеется локальный нормативный акт, устанавливающий порядок проведения контроля за состоянием условий труда на рабочих местах, а также за правильностью применения работниками средств индивидуальной и коллективной защиты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одиннадцатый статьи 212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1119" marR="51119" marT="0" marB="0"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64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280061"/>
              </p:ext>
            </p:extLst>
          </p:nvPr>
        </p:nvGraphicFramePr>
        <p:xfrm>
          <a:off x="467545" y="692697"/>
          <a:ext cx="8280920" cy="5643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6239"/>
                <a:gridCol w="1784681"/>
              </a:tblGrid>
              <a:tr h="19364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Работодатель организовал выдачу и применение прошедших обязательную сертификацию или декларирование соответствия в установленном законодательством Российской Федерации о техническом регулировании порядке средств индивидуальной и коллективной защиты работников, смывающих и обезвреживающих средств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4729" marR="44729" marT="0" marB="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Абзацы пятый и восьмой статьи 212, абзац шестой статья 219, статья 221 Трудового кодекса Российской Федерации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4729" marR="44729" marT="0" marB="0">
                    <a:solidFill>
                      <a:srgbClr val="FF7C80"/>
                    </a:solidFill>
                  </a:tcPr>
                </a:tc>
              </a:tr>
              <a:tr h="1439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У работодателя имеется отчет о проведении специальной оценки условий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4729" marR="44729" marT="0" marB="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двенадцатый статьи 212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4729" marR="44729" marT="0" marB="0">
                    <a:solidFill>
                      <a:srgbClr val="FF7C80"/>
                    </a:solidFill>
                  </a:tcPr>
                </a:tc>
              </a:tr>
              <a:tr h="7235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Работодатель проинформировал работников об условиях и охране труда на рабочем месте,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4729" marR="44729" marT="0" marB="0">
                    <a:solidFill>
                      <a:srgbClr val="FF7C8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пятнадцатый статьи 212, абзацы второй и четвертый статьи 219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4729" marR="44729" marT="0" marB="0">
                    <a:solidFill>
                      <a:srgbClr val="FF7C80"/>
                    </a:solidFill>
                  </a:tcPr>
                </a:tc>
              </a:tr>
              <a:tr h="284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о риске повреждения здоровья,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4729" marR="44729" marT="0" marB="0">
                    <a:solidFill>
                      <a:srgbClr val="FF7C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предоставляемых им гарантиях,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4729" marR="44729" marT="0" marB="0">
                    <a:solidFill>
                      <a:srgbClr val="FF7C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полагающихся им компенсациях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4729" marR="44729" marT="0" marB="0">
                    <a:solidFill>
                      <a:srgbClr val="FF7C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и средствах индивидуальной защиты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4729" marR="44729" marT="0" marB="0">
                    <a:solidFill>
                      <a:srgbClr val="FF7C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65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405652"/>
              </p:ext>
            </p:extLst>
          </p:nvPr>
        </p:nvGraphicFramePr>
        <p:xfrm>
          <a:off x="624000" y="620688"/>
          <a:ext cx="8136904" cy="5539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2608"/>
                <a:gridCol w="2664296"/>
              </a:tblGrid>
              <a:tr h="11521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Работодатель оборудовал пункты оказания первой помощи пострадавшим, помещения для оказания медицинской помощи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Абзацы семнадцатый и девятнадцатый статьи 212, статья 223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</a:tr>
              <a:tr h="701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Работодатель оборудовал санитарно-бытовые помещения,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Статья 223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</a:tr>
              <a:tr h="462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помещения для приема пищи,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9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комнаты для отдыха в рабочее время и психологической разгрузки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8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Работодатель застраховал работников от несчастных случаев на производстве и профессиональных заболеваний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двадцать второй статьи 212, абзац третий статьи 219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</a:tr>
              <a:tr h="939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Работодателем разработаны и утверждены инструкции по охране труда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двадцать четвертый статьи 212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66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119834"/>
              </p:ext>
            </p:extLst>
          </p:nvPr>
        </p:nvGraphicFramePr>
        <p:xfrm>
          <a:off x="683568" y="692696"/>
          <a:ext cx="8064896" cy="5535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4616"/>
                <a:gridCol w="2520280"/>
              </a:tblGrid>
              <a:tr h="1122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У работодателя в наличии комплект документов нормативных правовых актов, содержащих требования охраны труда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9639" marR="59639" marT="0" marB="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двадцать пятый статьи 212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9639" marR="59639" marT="0" marB="0">
                    <a:solidFill>
                      <a:srgbClr val="FF7C80"/>
                    </a:solidFill>
                  </a:tcPr>
                </a:tc>
              </a:tr>
              <a:tr h="29189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Машины, механизмы, транспортные средства, технологические процессы, материалы и химические вещества, средства индивидуальной и коллективной защиты работников, в том числе иностранного производства соответствуют государственным нормативным требованиям охраны труда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9639" marR="59639" marT="0" marB="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Абзац первый статьи 215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9639" marR="59639" marT="0" marB="0">
                    <a:solidFill>
                      <a:srgbClr val="FF7C80"/>
                    </a:solidFill>
                  </a:tcPr>
                </a:tc>
              </a:tr>
              <a:tr h="1493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Работникам бесплатно выдается по установленным нормам молоко или  равноценные пищевые продукты на работах с вредными условиями труда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9639" marR="59639" marT="0" marB="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Статья 222 Трудового кодекса Российской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Федерации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59639" marR="59639" marT="0" marB="0"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100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67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9269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LS Sector Regular"/>
              </a:rPr>
              <a:t>Проверочный лист №37 по ознакомлению работников с требованиями охраны труда: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54777"/>
              </p:ext>
            </p:extLst>
          </p:nvPr>
        </p:nvGraphicFramePr>
        <p:xfrm>
          <a:off x="467544" y="1555055"/>
          <a:ext cx="8352928" cy="4551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8792"/>
                <a:gridCol w="1224136"/>
              </a:tblGrid>
              <a:tr h="273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Прошел вводный инструктаж работник, принимаемый на работу,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 2.1.2. Порядка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№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1/29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76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командированный в организацию работник,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работник сторонней организации, выполняющий работы на выделенном участке,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обучающийся образовательного учреждения соответствующего уровня, проходящий в организации производственную практику,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лицо, участвующее в производственной деятельности организации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1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Прошел первичный инструктаж на рабочем месте до начала самостоятельной работы вновь принятый работник,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 2.1.4. Порядка № 1/29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5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работник, выполняющий работу на условиях трудового договора, заключенного на срок до двух месяцев,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работник, выполняющий работу на период выполнения сезонных работ,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работник, выполняющий работу в свободное от основной работы время (совместитель),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0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работник, выполняющий работу на дому (надомник) с использованием материалов инструментов и механизмов, выделяемых работодателем или приобретаемых ими за свой счет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35783" marR="3578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68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862744"/>
              </p:ext>
            </p:extLst>
          </p:nvPr>
        </p:nvGraphicFramePr>
        <p:xfrm>
          <a:off x="395537" y="764704"/>
          <a:ext cx="8496943" cy="5591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8832"/>
                <a:gridCol w="1008111"/>
              </a:tblGrid>
              <a:tr h="808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Прошел повторный инструктаж на рабочем месте в срок не реже одного раза в шесть месяцев со дня проведения первичного инструктажа вновь принятый работник,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2098" marR="4209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 2.1.5. Порядка № 1/29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2098" marR="4209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1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работник, выполняющий работу на период выполнения сезонных работ,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2098" marR="4209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работник, выполняющий работу в свободное от основной работы время (совместитель),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2098" marR="4209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8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работник, выполняющий работу на дому (надомник) с использованием материалов инструментов и механизмов, выделяемых работодателем или приобретаемых ими за свой счет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2098" marR="4209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5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Работник прошел внеплановый инструктаж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2098" marR="4209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 2.1.6. Порядка № 1/29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2098" marR="4209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5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Прошел целевой инструктаж работник при выполнении разовых работ,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2098" marR="4209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Пункт 2.1.7. Порядка № 1/29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2098" marR="4209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93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при ликвидации последствий аварий, стихийных бедствий,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2098" marR="4209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при выполнении работ, на которые оформляются наряд-допуск, разрешение или другие специальные документы,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2098" marR="4209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3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LS Sector Regular"/>
                        </a:rPr>
                        <a:t>при проведении в организации массовых мероприятий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LS Sector Regular"/>
                        <a:ea typeface="Calibri"/>
                        <a:cs typeface="Times New Roman"/>
                      </a:endParaRPr>
                    </a:p>
                  </a:txBody>
                  <a:tcPr marL="42098" marR="4209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863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69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647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</a:t>
            </a:r>
            <a:r>
              <a:rPr lang="ru-RU" b="1" dirty="0">
                <a:latin typeface="ALS Sector Regular"/>
              </a:rPr>
              <a:t>. Основные документы оформляемые при проверке ГИТ.</a:t>
            </a:r>
          </a:p>
          <a:p>
            <a:endParaRPr lang="ru-RU" dirty="0">
              <a:latin typeface="ALS Sector Regular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37487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LS Sector Regular"/>
              </a:rPr>
              <a:t>Приказ Министерства экономического развития РФ от 30 апреля 2009 </a:t>
            </a:r>
            <a:r>
              <a:rPr lang="ru-RU" dirty="0" smtClean="0">
                <a:latin typeface="ALS Sector Regular"/>
              </a:rPr>
              <a:t>года </a:t>
            </a:r>
            <a:r>
              <a:rPr lang="ru-RU" dirty="0">
                <a:latin typeface="ALS Sector Regular"/>
              </a:rPr>
              <a:t>N </a:t>
            </a:r>
            <a:r>
              <a:rPr lang="ru-RU" dirty="0" smtClean="0">
                <a:latin typeface="ALS Sector Regular"/>
              </a:rPr>
              <a:t>141 "</a:t>
            </a:r>
            <a:r>
              <a:rPr lang="ru-RU" dirty="0">
                <a:latin typeface="ALS Sector Regular"/>
              </a:rPr>
              <a:t>О реализации положений Федерального закона "О защите прав юридических лиц и индивидуальных предпринимателей при осуществлении государственного контроля (надзора) и муниципального контроля" устанавливает формы документов, которые при проверках выдают инспекторы ГИТ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распоряжение о проведении проверки;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акт проверки;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журнал проверок юридического лица, индивидуального предпринимателя, проводимых органами государственного контроля (надзора), органами муниципального контроля .</a:t>
            </a:r>
          </a:p>
          <a:p>
            <a:pPr algn="just"/>
            <a:endParaRPr lang="ru-RU" dirty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А также инспектором оформляется предписание об устранении нарушений, протоколы о совершении административного правонарушения, протоколы или заключения проведенных исследований, испытаний и экспертиз, объяснения работников проверенного лица, на которых возлагается ответственность за нарушение обязательных требований и иные связанные с результатами проверки документы или их копии.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lnSpcReduction="10000"/>
          </a:bodyPr>
          <a:lstStyle/>
          <a:p>
            <a:fld id="{7767F6EE-5CA5-4DEB-A0C3-F9AA3CFF047C}" type="slidenum">
              <a:rPr lang="ru-RU" sz="1800" smtClean="0">
                <a:solidFill>
                  <a:schemeClr val="tx1"/>
                </a:solidFill>
              </a:rPr>
              <a:pPr/>
              <a:t>7</a:t>
            </a:fld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3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расследовать в установленном порядке несчастные случаи на производстве;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 smtClean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предъявлять </a:t>
            </a:r>
            <a:r>
              <a:rPr lang="ru-RU" dirty="0">
                <a:latin typeface="ALS Sector Regular"/>
              </a:rPr>
              <a:t>работодателям и их представителям обязательные для исполнения </a:t>
            </a:r>
            <a:r>
              <a:rPr lang="ru-RU" dirty="0" smtClean="0">
                <a:latin typeface="ALS Sector Regular"/>
              </a:rPr>
              <a:t>предписания;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направлять </a:t>
            </a:r>
            <a:r>
              <a:rPr lang="ru-RU" dirty="0">
                <a:latin typeface="ALS Sector Regular"/>
              </a:rPr>
              <a:t>в суды требования о ликвидации юридических лиц (организаций) или прекращении деятельности их структурных подразделений вследствие нарушения требований охраны труда</a:t>
            </a:r>
            <a:r>
              <a:rPr lang="ru-RU" dirty="0" smtClean="0">
                <a:latin typeface="ALS Sector Regular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составлять </a:t>
            </a:r>
            <a:r>
              <a:rPr lang="ru-RU" dirty="0">
                <a:latin typeface="ALS Sector Regular"/>
              </a:rPr>
              <a:t>протоколы и рассматривать дела об административных правонарушениях в пределах своих полномочий, подготавливать и направлять в правоохранительные органы и в суд другие материалы (документы) о привлечении виновных к ответственности в соответствии с федеральными законами и иными нормативными правовыми актами Российской Федерации</a:t>
            </a:r>
            <a:r>
              <a:rPr lang="ru-RU" dirty="0" smtClean="0">
                <a:latin typeface="ALS Sector Regular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выступать </a:t>
            </a:r>
            <a:r>
              <a:rPr lang="ru-RU" dirty="0">
                <a:latin typeface="ALS Sector Regular"/>
              </a:rPr>
              <a:t>в качестве экспертов в суде по искам о нарушении обязательных требований в сфере труда, о возмещении вреда, причиненного здоровью работников на производстве.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LS Sector Regular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70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36712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LS Sector Regular"/>
              </a:rPr>
              <a:t>Распоряжение (приказ) ГИТ о проведении проверки </a:t>
            </a:r>
          </a:p>
          <a:p>
            <a:endParaRPr lang="ru-RU" i="1" dirty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Основанием для проверки обычно является распоряжение (приказ) ГИТ о проведении проверки (приложение 1 </a:t>
            </a:r>
            <a:r>
              <a:rPr lang="ru-RU" dirty="0" smtClean="0">
                <a:latin typeface="ALS Sector Regular"/>
              </a:rPr>
              <a:t>№141-ФЗ</a:t>
            </a:r>
            <a:r>
              <a:rPr lang="ru-RU" dirty="0">
                <a:latin typeface="ALS Sector Regular"/>
              </a:rPr>
              <a:t>). </a:t>
            </a:r>
            <a:endParaRPr lang="ru-RU" dirty="0" smtClean="0">
              <a:latin typeface="ALS Sector Regular"/>
            </a:endParaRPr>
          </a:p>
          <a:p>
            <a:pPr algn="just"/>
            <a:endParaRPr lang="ru-RU" dirty="0">
              <a:latin typeface="ALS Sector Regular"/>
            </a:endParaRPr>
          </a:p>
          <a:p>
            <a:pPr algn="just"/>
            <a:r>
              <a:rPr lang="ru-RU" dirty="0" smtClean="0">
                <a:latin typeface="ALS Sector Regular"/>
              </a:rPr>
              <a:t>В </a:t>
            </a:r>
            <a:r>
              <a:rPr lang="ru-RU" dirty="0">
                <a:latin typeface="ALS Sector Regular"/>
              </a:rPr>
              <a:t>нем указывается:</a:t>
            </a:r>
          </a:p>
          <a:p>
            <a:pPr algn="just"/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вид проверки (плановая выездная, внеплановая выездная),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наименование юридического лица или индивидуального предпринимателя,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юридический и фактический адрес,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состав группы проверки,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дополнительно привлеченные к проверке эксперты, их данные,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цель проверки (реквизиты ранее выданного предписания, жалобы)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предмет проверки (что будут проверять),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срок проверки (начало и окончание),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мероприятия, которые будут проведены </a:t>
            </a:r>
            <a:r>
              <a:rPr lang="ru-RU" dirty="0" smtClean="0">
                <a:latin typeface="ALS Sector Regular"/>
              </a:rPr>
              <a:t>ГИТ (для достижения целей),</a:t>
            </a:r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перечень документов, которые необходимо предоставить юридическому лицу или индивидуальному предпринимателю для проверки.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362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71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9" y="83671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LS Sector Regular"/>
              </a:rPr>
              <a:t>При необходимости указывается согласование с органами прокуратуры. </a:t>
            </a:r>
          </a:p>
          <a:p>
            <a:pPr algn="just"/>
            <a:r>
              <a:rPr lang="ru-RU" dirty="0">
                <a:latin typeface="ALS Sector Regular"/>
              </a:rPr>
              <a:t>Подписывается руководителем или заместителем ГИТ, заверяется печатью, с уведомлением о вручении. </a:t>
            </a:r>
          </a:p>
          <a:p>
            <a:pPr algn="just"/>
            <a:endParaRPr lang="ru-RU" dirty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Вручение заказным письмом и (или) по электронной почте. По срокам уведомления: не менее чем за 3 дня для плановой, не менее чем за 24 часа для внеплановой или без уведомления.</a:t>
            </a:r>
          </a:p>
          <a:p>
            <a:pPr algn="just"/>
            <a:endParaRPr lang="ru-RU" dirty="0">
              <a:latin typeface="ALS Sector Regular"/>
            </a:endParaRPr>
          </a:p>
          <a:p>
            <a:pPr algn="just"/>
            <a:r>
              <a:rPr lang="ru-RU" i="1" dirty="0">
                <a:latin typeface="ALS Sector Regular"/>
              </a:rPr>
              <a:t>Акт проверки органом государственного контроля (надзора), органом муниципального контроля юридического лица, индивидуального предпринимателя.</a:t>
            </a:r>
          </a:p>
          <a:p>
            <a:pPr algn="just"/>
            <a:endParaRPr lang="ru-RU" i="1" dirty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Составляется по итогам проверки (приложение 2 </a:t>
            </a:r>
            <a:r>
              <a:rPr lang="ru-RU" dirty="0" smtClean="0">
                <a:latin typeface="ALS Sector Regular"/>
              </a:rPr>
              <a:t>№141-ФЗ)</a:t>
            </a:r>
          </a:p>
          <a:p>
            <a:pPr algn="just"/>
            <a:endParaRPr lang="ru-RU" i="1" dirty="0">
              <a:latin typeface="ALS Sector Regular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20" y="4807034"/>
            <a:ext cx="41576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72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656896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ALS Sector Regular"/>
              </a:rPr>
              <a:t>В Акте указывается</a:t>
            </a:r>
            <a:r>
              <a:rPr lang="ru-RU" i="1" dirty="0" smtClean="0">
                <a:latin typeface="ALS Sector Regular"/>
              </a:rPr>
              <a:t>:</a:t>
            </a:r>
          </a:p>
          <a:p>
            <a:pPr algn="just"/>
            <a:endParaRPr lang="ru-RU" i="1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основание проверки (например, распоряжение с номером и датой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дата, время и место составления акта,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наименование проверяемого юридического лица или индивидуального предпринимателя,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кто проводил проверку,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кто при ней присутствовал,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согласование с органами прокуратуры (при необходимости),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какой был вид проверки (например, плановая выездная, внеплановая выездная, документальная),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время</a:t>
            </a:r>
            <a:r>
              <a:rPr lang="ru-RU" dirty="0">
                <a:latin typeface="ALS Sector Regular"/>
              </a:rPr>
              <a:t>, в течении которого проводилась проверка (до 20 рабочих дней).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какие были выявлены (или не выявлены) нарушения трудового законодательства и иных нормативных правовых актов, содержащих нормы трудового права, обязательных требований или требований, установленных муниципальными правовыми актами (с указанием положений нормативных актов). </a:t>
            </a:r>
            <a:endParaRPr lang="ru-RU" dirty="0" smtClean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LS Sector Regular"/>
            </a:endParaRPr>
          </a:p>
          <a:p>
            <a:pPr algn="just"/>
            <a:r>
              <a:rPr lang="ru-RU" i="1" dirty="0">
                <a:latin typeface="ALS Sector Regular"/>
              </a:rPr>
              <a:t>Нарушения указываются в виде таблицы со ссылкой на действующее законодательство и проверочные листы.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280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73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519032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проверяется, были ли несоответствия сведений, содержащихся в уведомлении о начале осуществления отдельных видов предпринимательской </a:t>
            </a:r>
            <a:r>
              <a:rPr lang="ru-RU" dirty="0" smtClean="0">
                <a:latin typeface="ALS Sector Regular"/>
              </a:rPr>
              <a:t>деятельности, или </a:t>
            </a:r>
            <a:r>
              <a:rPr lang="ru-RU" dirty="0">
                <a:latin typeface="ALS Sector Regular"/>
              </a:rPr>
              <a:t>что нарушений не выявлено;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делается </a:t>
            </a:r>
            <a:r>
              <a:rPr lang="ru-RU" dirty="0">
                <a:latin typeface="ALS Sector Regular"/>
              </a:rPr>
              <a:t>отметка о записи в Журнале проверок юридического лица, индивидуального предпринимателя, проводимых органами государственного контроля (надзора), органами муниципального контроля (приложение 4 </a:t>
            </a:r>
            <a:r>
              <a:rPr lang="ru-RU" dirty="0" smtClean="0">
                <a:latin typeface="ALS Sector Regular"/>
              </a:rPr>
              <a:t>№141-ФЗ</a:t>
            </a:r>
            <a:r>
              <a:rPr lang="ru-RU" dirty="0">
                <a:latin typeface="ALS Sector Regular"/>
              </a:rPr>
              <a:t>) или же такой журнал </a:t>
            </a:r>
            <a:r>
              <a:rPr lang="ru-RU" dirty="0" smtClean="0">
                <a:latin typeface="ALS Sector Regular"/>
              </a:rPr>
              <a:t>отсутствует; </a:t>
            </a:r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указываются все его приложения (предписание, проверочные </a:t>
            </a:r>
            <a:r>
              <a:rPr lang="ru-RU" dirty="0" smtClean="0">
                <a:latin typeface="ALS Sector Regular"/>
              </a:rPr>
              <a:t>листы и </a:t>
            </a:r>
            <a:r>
              <a:rPr lang="ru-RU" dirty="0">
                <a:latin typeface="ALS Sector Regular"/>
              </a:rPr>
              <a:t>другие документы).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LS Sector Regular"/>
            </a:endParaRPr>
          </a:p>
          <a:p>
            <a:pPr algn="just"/>
            <a:r>
              <a:rPr lang="ru-RU" i="1" dirty="0">
                <a:latin typeface="ALS Sector Regular"/>
              </a:rPr>
              <a:t>Акт составляется в 2 экземплярах, подписывается лицом или лицами проводившими проверку, заверяется печатью, подписью руководителя или его законного представителя.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4706"/>
            <a:ext cx="1818456" cy="128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764704"/>
            <a:ext cx="6390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LS Sector Regular"/>
              </a:rPr>
              <a:t>Также в Акте: </a:t>
            </a:r>
          </a:p>
          <a:p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фиксируются выявленные факты невыполнения предписаний органов государственного контроля (надзора), органов муниципального контроля с указанием реквизитов выданных предписаний</a:t>
            </a:r>
            <a:r>
              <a:rPr lang="ru-RU" dirty="0" smtClean="0">
                <a:latin typeface="ALS Sector Regular"/>
              </a:rPr>
              <a:t>;</a:t>
            </a:r>
            <a:endParaRPr lang="ru-RU" dirty="0">
              <a:latin typeface="ALS Sector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74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908720"/>
            <a:ext cx="6386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LS Sector Regular"/>
              </a:rPr>
              <a:t>Предписание об устранении нарушений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08721"/>
            <a:ext cx="15176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7" y="1340768"/>
            <a:ext cx="6390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LS Sector Regular"/>
              </a:rPr>
              <a:t>Приказ </a:t>
            </a:r>
            <a:r>
              <a:rPr lang="ru-RU" dirty="0" err="1" smtClean="0">
                <a:latin typeface="ALS Sector Regular"/>
              </a:rPr>
              <a:t>Роструда</a:t>
            </a:r>
            <a:r>
              <a:rPr lang="ru-RU" dirty="0" smtClean="0">
                <a:latin typeface="ALS Sector Regular"/>
              </a:rPr>
              <a:t> </a:t>
            </a:r>
            <a:r>
              <a:rPr lang="ru-RU" dirty="0">
                <a:latin typeface="ALS Sector Regular"/>
              </a:rPr>
              <a:t>от </a:t>
            </a:r>
            <a:r>
              <a:rPr lang="ru-RU" dirty="0" smtClean="0">
                <a:latin typeface="ALS Sector Regular"/>
              </a:rPr>
              <a:t>13.06.2019 N 160 </a:t>
            </a:r>
            <a:r>
              <a:rPr lang="ru-RU" dirty="0">
                <a:latin typeface="ALS Sector Regular"/>
              </a:rPr>
              <a:t>"Об утверждении Административного регламента исполнения Федеральной службой по труду и занятости государственной функции по осуществлению федерального государственного надзора за соблюдением трудового законодательства и иных нормативных правовых актов, содержащих нормы трудового права».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4" y="3649092"/>
            <a:ext cx="81423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ALS Sector Regular"/>
              </a:rPr>
              <a:t>В предписании </a:t>
            </a:r>
            <a:r>
              <a:rPr lang="ru-RU" i="1" dirty="0" smtClean="0">
                <a:latin typeface="ALS Sector Regular"/>
              </a:rPr>
              <a:t>прописывается: </a:t>
            </a:r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перечень требований об устранении нарушений, отмеченных в акте и сроки их устранения (в том числе это могут быть требования работодателю об отстранении лиц от работы</a:t>
            </a:r>
            <a:r>
              <a:rPr lang="ru-RU" dirty="0" smtClean="0">
                <a:latin typeface="ALS Sector Regular"/>
              </a:rPr>
              <a:t>);</a:t>
            </a:r>
            <a:endParaRPr lang="ru-RU" dirty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LS Sector Regular"/>
              </a:rPr>
              <a:t>куда и до какой даты сообщить о выполнении предписания с приложением документов, подтверждающих его надлежащее </a:t>
            </a:r>
            <a:r>
              <a:rPr lang="ru-RU" dirty="0" smtClean="0">
                <a:latin typeface="ALS Sector Regular"/>
              </a:rPr>
              <a:t>исполнение</a:t>
            </a:r>
            <a:r>
              <a:rPr lang="ru-RU" dirty="0">
                <a:latin typeface="ALS Sector Regular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предупреждение </a:t>
            </a:r>
            <a:r>
              <a:rPr lang="ru-RU" dirty="0">
                <a:latin typeface="ALS Sector Regular"/>
              </a:rPr>
              <a:t>по подпись работодателя об административной ответственности за невыполнение в срок законного предписания ГИТ.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794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1A35-2B9B-41EC-B60D-8B7C067A7479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75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1987" y="764704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LS Sector Regular"/>
              </a:rPr>
              <a:t>В конце документа указывается отметка о выполнении предписания и принятых мерах, где указывается сведения о результатах внеплановой проверки по контролю за выполнением настоящего предписания или документально подтвержденные сообщения работодателя (или его представителя) о выполнении требований настоящего предписания или его отдельных пунктов или отсрочки выполнения, а также мерах административного воздействия, принятых к работодателю в случае невыполнения им этого предписания. </a:t>
            </a:r>
          </a:p>
          <a:p>
            <a:pPr algn="just"/>
            <a:r>
              <a:rPr lang="ru-RU" i="1" dirty="0">
                <a:latin typeface="ALS Sector Regular"/>
              </a:rPr>
              <a:t>То есть инспектор ГИТ запрашивает документы у работодателя, подтверждающие выполнения предписания и вправе посетить работодателя повторно, если есть в этом необходимость.</a:t>
            </a:r>
          </a:p>
          <a:p>
            <a:pPr algn="just"/>
            <a:endParaRPr lang="ru-RU" dirty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Предписание оформляется в двух экземплярах, один из которых вручается работодателю (его полномочному представителю) под расписку либо направляется посредством почтовой связи с уведомлением о вручении, которое вместе со вторым экземпляром предписания приобщается к материалам надзорного дела, хранящегося в ГИТ</a:t>
            </a:r>
            <a:r>
              <a:rPr lang="ru-RU" dirty="0" smtClean="0">
                <a:latin typeface="ALS Sector Regular"/>
              </a:rPr>
              <a:t>.</a:t>
            </a:r>
          </a:p>
          <a:p>
            <a:pPr algn="just"/>
            <a:endParaRPr lang="ru-RU" dirty="0" smtClean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Предписание обязательно к выполнению.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8243888" y="6216653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fld id="{D556D460-FD5B-48E9-B05B-A8F6FD0BBC2B}" type="slidenum">
              <a:rPr lang="ru-RU" sz="1400"/>
              <a:pPr>
                <a:defRPr/>
              </a:pPr>
              <a:t>76</a:t>
            </a:fld>
            <a:endParaRPr lang="ru-RU" sz="1400"/>
          </a:p>
        </p:txBody>
      </p:sp>
      <p:sp>
        <p:nvSpPr>
          <p:cNvPr id="2" name="TextBox 1"/>
          <p:cNvSpPr txBox="1"/>
          <p:nvPr/>
        </p:nvSpPr>
        <p:spPr>
          <a:xfrm>
            <a:off x="513508" y="4124272"/>
            <a:ext cx="8234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1600" dirty="0"/>
              <a:t>	</a:t>
            </a:r>
            <a:endParaRPr lang="ru-RU" sz="14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0154" y="268206"/>
            <a:ext cx="20875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srgbClr val="4D4D4D"/>
                </a:solidFill>
              </a:rPr>
              <a:t/>
            </a:r>
            <a:br>
              <a:rPr lang="ru-RU" sz="1200" b="1" dirty="0" smtClean="0">
                <a:solidFill>
                  <a:srgbClr val="4D4D4D"/>
                </a:solidFill>
              </a:rPr>
            </a:br>
            <a:endParaRPr lang="ru-RU" sz="1200" b="1" dirty="0" smtClean="0">
              <a:solidFill>
                <a:srgbClr val="4D4D4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510" y="1052739"/>
            <a:ext cx="81113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LS Sector Regular"/>
              </a:rPr>
              <a:t>Порядок обжалования предписания и </a:t>
            </a:r>
            <a:r>
              <a:rPr lang="ru-RU" i="1" dirty="0" smtClean="0">
                <a:latin typeface="ALS Sector Regular"/>
              </a:rPr>
              <a:t>акта:</a:t>
            </a:r>
          </a:p>
          <a:p>
            <a:endParaRPr lang="ru-RU" i="1" dirty="0" smtClean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У</a:t>
            </a:r>
            <a:r>
              <a:rPr lang="ru-RU" dirty="0" smtClean="0">
                <a:latin typeface="ALS Sector Regular"/>
              </a:rPr>
              <a:t>становлен </a:t>
            </a:r>
            <a:r>
              <a:rPr lang="ru-RU" dirty="0">
                <a:latin typeface="ALS Sector Regular"/>
              </a:rPr>
              <a:t>пунктом 12 статьи 16 Федерального закона от </a:t>
            </a:r>
            <a:r>
              <a:rPr lang="ru-RU" dirty="0" smtClean="0">
                <a:latin typeface="ALS Sector Regular"/>
              </a:rPr>
              <a:t>26.12.2008 </a:t>
            </a:r>
            <a:r>
              <a:rPr lang="ru-RU" dirty="0">
                <a:latin typeface="ALS Sector Regular"/>
              </a:rPr>
              <a:t>№294-ФЗ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 вышестоящему должностному лицу Государственной инспекции труда в городе Москве или Федеральной службы по труду и занятости в течении </a:t>
            </a:r>
            <a:r>
              <a:rPr lang="ru-RU" b="1" dirty="0">
                <a:latin typeface="ALS Sector Regular"/>
              </a:rPr>
              <a:t>15 дней </a:t>
            </a:r>
            <a:r>
              <a:rPr lang="ru-RU" dirty="0">
                <a:latin typeface="ALS Sector Regular"/>
              </a:rPr>
              <a:t>со дня его получения, либо обжаловано в суд в порядке, установленном частью 2 статьи 357 ТК РФ в течении </a:t>
            </a:r>
            <a:r>
              <a:rPr lang="ru-RU" b="1" dirty="0">
                <a:latin typeface="ALS Sector Regular"/>
              </a:rPr>
              <a:t>10 дней </a:t>
            </a:r>
            <a:r>
              <a:rPr lang="ru-RU" dirty="0">
                <a:latin typeface="ALS Sector Regular"/>
              </a:rPr>
              <a:t>со дня его получения</a:t>
            </a:r>
            <a:r>
              <a:rPr lang="ru-RU" dirty="0" smtClean="0">
                <a:latin typeface="ALS Sector Regular"/>
              </a:rPr>
              <a:t>.</a:t>
            </a:r>
          </a:p>
          <a:p>
            <a:pPr algn="just"/>
            <a:endParaRPr lang="ru-RU" dirty="0" smtClean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В случае необходимости продления сроков устранения отдельных пунктов предписания по уважительным причинам </a:t>
            </a:r>
            <a:r>
              <a:rPr lang="ru-RU" dirty="0" smtClean="0">
                <a:latin typeface="ALS Sector Regular"/>
              </a:rPr>
              <a:t>работодатель </a:t>
            </a:r>
            <a:r>
              <a:rPr lang="ru-RU" dirty="0">
                <a:latin typeface="ALS Sector Regular"/>
              </a:rPr>
              <a:t>не позднее 7 рабочих дней до указанного в предписании срока устранения нарушения вправе направить в </a:t>
            </a:r>
            <a:r>
              <a:rPr lang="ru-RU" dirty="0" err="1">
                <a:latin typeface="ALS Sector Regular"/>
              </a:rPr>
              <a:t>Роструд</a:t>
            </a:r>
            <a:r>
              <a:rPr lang="ru-RU" dirty="0">
                <a:latin typeface="ALS Sector Regular"/>
              </a:rPr>
              <a:t> или </a:t>
            </a:r>
            <a:r>
              <a:rPr lang="ru-RU" dirty="0" smtClean="0">
                <a:latin typeface="ALS Sector Regular"/>
              </a:rPr>
              <a:t>в ГИТ аргументированное ходатайство. Решение </a:t>
            </a:r>
            <a:r>
              <a:rPr lang="ru-RU" dirty="0">
                <a:latin typeface="ALS Sector Regular"/>
              </a:rPr>
              <a:t>об удовлетворении (об отказе в удовлетворении) </a:t>
            </a:r>
            <a:r>
              <a:rPr lang="ru-RU" dirty="0" smtClean="0">
                <a:latin typeface="ALS Sector Regular"/>
              </a:rPr>
              <a:t>ходатайства принимается не </a:t>
            </a:r>
            <a:r>
              <a:rPr lang="ru-RU" dirty="0">
                <a:latin typeface="ALS Sector Regular"/>
              </a:rPr>
              <a:t>позднее 3 рабочих дней со дня регистрации данного решения в ГИТ.</a:t>
            </a:r>
            <a:endParaRPr lang="ru-RU" dirty="0" smtClean="0">
              <a:latin typeface="ALS Sector Regular"/>
            </a:endParaRPr>
          </a:p>
          <a:p>
            <a:r>
              <a:rPr lang="ru-RU" dirty="0" smtClean="0">
                <a:latin typeface="ALS Sector Regular"/>
              </a:rPr>
              <a:t> </a:t>
            </a:r>
            <a:endParaRPr lang="ru-RU" dirty="0">
              <a:latin typeface="ALS Sector Regular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94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1"/>
            <a:ext cx="8229600" cy="36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ALS Sector Regular"/>
              </a:rPr>
              <a:t>5. Самопроверки </a:t>
            </a:r>
            <a:r>
              <a:rPr lang="ru-RU" sz="1800" b="1" dirty="0">
                <a:latin typeface="ALS Sector Regular"/>
              </a:rPr>
              <a:t>работодателей.</a:t>
            </a:r>
            <a:endParaRPr lang="ru-RU" b="1" dirty="0">
              <a:latin typeface="ALS Sector Regular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63544-E17D-48D1-BEED-8E87A7CEAD93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77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1319562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LS Sector Regular"/>
              </a:rPr>
              <a:t>В целях повышения </a:t>
            </a:r>
            <a:r>
              <a:rPr lang="ru-RU" dirty="0">
                <a:latin typeface="ALS Sector Regular"/>
              </a:rPr>
              <a:t>эффективности обеспечения соблюдения трудового законодательства и иных нормативных правовых актов, содержащих нормы трудового права </a:t>
            </a:r>
            <a:r>
              <a:rPr lang="ru-RU" dirty="0" err="1" smtClean="0">
                <a:latin typeface="ALS Sector Regular"/>
              </a:rPr>
              <a:t>Роструд</a:t>
            </a:r>
            <a:r>
              <a:rPr lang="ru-RU" dirty="0" smtClean="0">
                <a:latin typeface="ALS Sector Regular"/>
              </a:rPr>
              <a:t> внедрил </a:t>
            </a:r>
            <a:r>
              <a:rPr lang="ru-RU" dirty="0">
                <a:latin typeface="ALS Sector Regular"/>
              </a:rPr>
              <a:t>в эксплуатацию сервис «</a:t>
            </a:r>
            <a:r>
              <a:rPr lang="ru-RU" dirty="0" err="1" smtClean="0">
                <a:latin typeface="ALS Sector Regular"/>
              </a:rPr>
              <a:t>Онлайнинспекция.рф</a:t>
            </a:r>
            <a:r>
              <a:rPr lang="ru-RU" dirty="0" smtClean="0">
                <a:latin typeface="ALS Sector Regular"/>
              </a:rPr>
              <a:t>». Его могут </a:t>
            </a:r>
            <a:r>
              <a:rPr lang="ru-RU" dirty="0">
                <a:latin typeface="ALS Sector Regular"/>
              </a:rPr>
              <a:t>использовать как работодатели, так и работники, чтобы проверить верность планируемых или совершенных процедур в интерактивном режиме. </a:t>
            </a:r>
            <a:endParaRPr lang="ru-RU" dirty="0" smtClean="0">
              <a:latin typeface="ALS Sector Regular"/>
            </a:endParaRPr>
          </a:p>
          <a:p>
            <a:pPr algn="just"/>
            <a:endParaRPr lang="ru-RU" dirty="0" smtClean="0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6" y="3355052"/>
            <a:ext cx="676875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D237EC-1E87-46F6-865E-1273A1880E98}" type="slidenum">
              <a:rPr lang="ru-RU" sz="1800" smtClean="0">
                <a:solidFill>
                  <a:schemeClr val="tx1"/>
                </a:solidFill>
              </a:rPr>
              <a:pPr/>
              <a:t>78</a:t>
            </a:fld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0154" y="268206"/>
            <a:ext cx="20875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srgbClr val="4D4D4D"/>
                </a:solidFill>
              </a:rPr>
              <a:t/>
            </a:r>
            <a:br>
              <a:rPr lang="ru-RU" sz="1200" b="1" dirty="0" smtClean="0">
                <a:solidFill>
                  <a:srgbClr val="4D4D4D"/>
                </a:solidFill>
              </a:rPr>
            </a:br>
            <a:endParaRPr lang="ru-RU" sz="1200" b="1" dirty="0" smtClean="0">
              <a:solidFill>
                <a:srgbClr val="4D4D4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LS Sector Regular"/>
              </a:rPr>
              <a:t>Заходим на сайт	</a:t>
            </a:r>
            <a:r>
              <a:rPr lang="ru-RU" dirty="0">
                <a:solidFill>
                  <a:schemeClr val="tx2"/>
                </a:solidFill>
                <a:latin typeface="ALS Sector Regular"/>
              </a:rPr>
              <a:t>«</a:t>
            </a:r>
            <a:r>
              <a:rPr lang="ru-RU" dirty="0" err="1">
                <a:solidFill>
                  <a:schemeClr val="tx2"/>
                </a:solidFill>
                <a:latin typeface="ALS Sector Regular"/>
              </a:rPr>
              <a:t>Онлайнинспекция.рф</a:t>
            </a:r>
            <a:r>
              <a:rPr lang="ru-RU" dirty="0">
                <a:solidFill>
                  <a:schemeClr val="tx2"/>
                </a:solidFill>
                <a:latin typeface="ALS Sector Regular"/>
              </a:rPr>
              <a:t>»/ раздел Электронный инспектор/ Пройти предварительную проверку соблюдения требований трудового законодательства самостоятельно  /пройти проверку/ выбираем предмет проверки /например, раздел «Охрана труда»/ например, «общие вопросы охраны труда»/	 например, «проверка соблюдения требований по СОУТ»/</a:t>
            </a:r>
            <a:r>
              <a:rPr lang="ru-RU" dirty="0">
                <a:latin typeface="ALS Sector Regular"/>
              </a:rPr>
              <a:t> далее вводим наименование организации и отвечаем на вопросы в виде теста, выбирая, что считаем правильным. </a:t>
            </a:r>
          </a:p>
          <a:p>
            <a:pPr algn="just"/>
            <a:endParaRPr lang="ru-RU" dirty="0" smtClean="0">
              <a:latin typeface="ALS Sector Regular"/>
            </a:endParaRPr>
          </a:p>
          <a:p>
            <a:pPr algn="just"/>
            <a:r>
              <a:rPr lang="ru-RU" dirty="0" smtClean="0">
                <a:latin typeface="ALS Sector Regular"/>
              </a:rPr>
              <a:t>По </a:t>
            </a:r>
            <a:r>
              <a:rPr lang="ru-RU" dirty="0">
                <a:latin typeface="ALS Sector Regular"/>
              </a:rPr>
              <a:t>итогам заполнения «проверочного листа» пользователь получает заключение системы об отсутствии или наличии нарушений, в случае выявления нарушений сервис составляет «Акт о результатах проверки», где указываются конкретные нарушения обязательных требований трудового законодательства и предлагаются методы для их устранения</a:t>
            </a:r>
            <a:r>
              <a:rPr lang="ru-RU" dirty="0" smtClean="0">
                <a:latin typeface="ALS Sector Regular"/>
              </a:rPr>
              <a:t>.</a:t>
            </a:r>
          </a:p>
          <a:p>
            <a:pPr algn="just"/>
            <a:endParaRPr lang="ru-RU" dirty="0" smtClean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Для проведения самопроверки в настоящее время доступно </a:t>
            </a:r>
            <a:r>
              <a:rPr lang="ru-RU" dirty="0" smtClean="0">
                <a:latin typeface="ALS Sector Regular"/>
              </a:rPr>
              <a:t>более 200 </a:t>
            </a:r>
            <a:r>
              <a:rPr lang="ru-RU" dirty="0">
                <a:latin typeface="ALS Sector Regular"/>
              </a:rPr>
              <a:t>тематических проверочных листов, охватывающих все правоотношения, регулируемые трудовым законодательством, в том числе вопросы охраны труда. </a:t>
            </a:r>
          </a:p>
          <a:p>
            <a:pPr algn="just"/>
            <a:endParaRPr lang="ru-RU" dirty="0">
              <a:latin typeface="ALS Sector Regular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0" y="261275"/>
            <a:ext cx="101508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0605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ALS Sector Regular"/>
              </a:rPr>
              <a:t>СПАСИБО ЗА ВНИМАНИЕ</a:t>
            </a:r>
            <a:r>
              <a:rPr lang="en-US" dirty="0" smtClean="0">
                <a:latin typeface="ALS Sector Regular"/>
              </a:rPr>
              <a:t>!</a:t>
            </a:r>
            <a:endParaRPr lang="ru-RU" dirty="0" smtClean="0">
              <a:latin typeface="ALS Sector Regular"/>
            </a:endParaRPr>
          </a:p>
        </p:txBody>
      </p:sp>
      <p:sp>
        <p:nvSpPr>
          <p:cNvPr id="14540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5411" name="Rectangle 5"/>
          <p:cNvSpPr>
            <a:spLocks noChangeArrowheads="1"/>
          </p:cNvSpPr>
          <p:nvPr/>
        </p:nvSpPr>
        <p:spPr bwMode="auto">
          <a:xfrm>
            <a:off x="179388" y="115888"/>
            <a:ext cx="20875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 b="1" dirty="0">
              <a:solidFill>
                <a:srgbClr val="0099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31788" y="268292"/>
            <a:ext cx="20875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1200" b="1" dirty="0" smtClean="0">
              <a:solidFill>
                <a:srgbClr val="4D4D4D"/>
              </a:solidFill>
            </a:endParaRPr>
          </a:p>
          <a:p>
            <a:pPr eaLnBrk="1" hangingPunct="1"/>
            <a:r>
              <a:rPr lang="ru-RU" sz="1200" b="1" dirty="0" smtClean="0">
                <a:solidFill>
                  <a:srgbClr val="4D4D4D"/>
                </a:solidFill>
              </a:rPr>
              <a:t/>
            </a:r>
            <a:br>
              <a:rPr lang="ru-RU" sz="1200" b="1" dirty="0" smtClean="0">
                <a:solidFill>
                  <a:srgbClr val="4D4D4D"/>
                </a:solidFill>
              </a:rPr>
            </a:br>
            <a:endParaRPr lang="ru-RU" sz="1200" b="1" dirty="0" smtClean="0">
              <a:solidFill>
                <a:srgbClr val="4D4D4D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lnSpcReduction="10000"/>
          </a:bodyPr>
          <a:lstStyle/>
          <a:p>
            <a:fld id="{7767F6EE-5CA5-4DEB-A0C3-F9AA3CFF047C}" type="slidenum">
              <a:rPr lang="ru-RU" sz="1800" smtClean="0">
                <a:solidFill>
                  <a:schemeClr val="tx1"/>
                </a:solidFill>
              </a:rPr>
              <a:pPr/>
              <a:t>8</a:t>
            </a:fld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0154" y="268206"/>
            <a:ext cx="20875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srgbClr val="4D4D4D"/>
                </a:solidFill>
              </a:rPr>
              <a:t/>
            </a:r>
            <a:br>
              <a:rPr lang="ru-RU" sz="1200" b="1" dirty="0" smtClean="0">
                <a:solidFill>
                  <a:srgbClr val="4D4D4D"/>
                </a:solidFill>
              </a:rPr>
            </a:br>
            <a:endParaRPr lang="ru-RU" sz="1200" b="1" dirty="0" smtClean="0">
              <a:solidFill>
                <a:srgbClr val="4D4D4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156" y="836712"/>
            <a:ext cx="87743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LS Sector Regular"/>
              </a:rPr>
              <a:t>Работодатель при проверке  ГИТ должен:</a:t>
            </a:r>
          </a:p>
          <a:p>
            <a:pPr algn="just"/>
            <a:r>
              <a:rPr lang="ru-RU" b="1" dirty="0" smtClean="0">
                <a:latin typeface="ALS Sector Regular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предоставить </a:t>
            </a:r>
            <a:r>
              <a:rPr lang="ru-RU" dirty="0">
                <a:latin typeface="ALS Sector Regular"/>
              </a:rPr>
              <a:t>инспектору все </a:t>
            </a:r>
            <a:r>
              <a:rPr lang="ru-RU" dirty="0" smtClean="0">
                <a:latin typeface="ALS Sector Regular"/>
              </a:rPr>
              <a:t>запрашиваемые</a:t>
            </a:r>
          </a:p>
          <a:p>
            <a:pPr algn="just"/>
            <a:r>
              <a:rPr lang="ru-RU" dirty="0" smtClean="0">
                <a:latin typeface="ALS Sector Regular"/>
              </a:rPr>
              <a:t>    документы </a:t>
            </a:r>
            <a:r>
              <a:rPr lang="ru-RU" dirty="0">
                <a:latin typeface="ALS Sector Regular"/>
              </a:rPr>
              <a:t>и не препятствовать их </a:t>
            </a:r>
            <a:r>
              <a:rPr lang="ru-RU" dirty="0" smtClean="0">
                <a:latin typeface="ALS Sector Regular"/>
              </a:rPr>
              <a:t>изучению;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ALS Sector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LS Sector Regular"/>
              </a:rPr>
              <a:t>обеспечить </a:t>
            </a:r>
            <a:r>
              <a:rPr lang="ru-RU" dirty="0">
                <a:latin typeface="ALS Sector Regular"/>
              </a:rPr>
              <a:t>присутствие руководителей, иных должностных лиц или уполномоченных представителей юридических </a:t>
            </a:r>
            <a:r>
              <a:rPr lang="ru-RU" dirty="0" smtClean="0">
                <a:latin typeface="ALS Sector Regular"/>
              </a:rPr>
              <a:t>лиц (индивидуальные </a:t>
            </a:r>
            <a:r>
              <a:rPr lang="ru-RU" dirty="0">
                <a:latin typeface="ALS Sector Regular"/>
              </a:rPr>
              <a:t>предприниматели обязаны присутствовать лично или обеспечить присутствие уполномоченных </a:t>
            </a:r>
            <a:r>
              <a:rPr lang="ru-RU" dirty="0" smtClean="0">
                <a:latin typeface="ALS Sector Regular"/>
              </a:rPr>
              <a:t>представителей).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LS Sector Regular"/>
            </a:endParaRPr>
          </a:p>
          <a:p>
            <a:pPr algn="just"/>
            <a:r>
              <a:rPr lang="ru-RU" dirty="0" smtClean="0">
                <a:latin typeface="ALS Sector Regular"/>
              </a:rPr>
              <a:t>Если </a:t>
            </a:r>
            <a:r>
              <a:rPr lang="ru-RU" dirty="0">
                <a:latin typeface="ALS Sector Regular"/>
              </a:rPr>
              <a:t>они необоснованно препятствовали или уклонялись от проверок, не исполняли в установленный срок предписаний органов государственного контроля (надзора), то несут ответственность в соответствии с </a:t>
            </a:r>
            <a:r>
              <a:rPr lang="ru-RU" dirty="0" smtClean="0">
                <a:latin typeface="ALS Sector Regular"/>
              </a:rPr>
              <a:t>статьей </a:t>
            </a:r>
            <a:r>
              <a:rPr lang="ru-RU" dirty="0">
                <a:latin typeface="ALS Sector Regular"/>
              </a:rPr>
              <a:t>19.4.1 КоАП РФ </a:t>
            </a:r>
            <a:r>
              <a:rPr lang="ru-RU" dirty="0" smtClean="0">
                <a:latin typeface="ALS Sector Regular"/>
              </a:rPr>
              <a:t> </a:t>
            </a:r>
            <a:r>
              <a:rPr lang="ru-RU" dirty="0">
                <a:latin typeface="ALS Sector Regular"/>
              </a:rPr>
              <a:t>и </a:t>
            </a:r>
            <a:r>
              <a:rPr lang="ru-RU" dirty="0" smtClean="0">
                <a:latin typeface="ALS Sector Regular"/>
              </a:rPr>
              <a:t>статьей </a:t>
            </a:r>
            <a:r>
              <a:rPr lang="ru-RU" dirty="0">
                <a:latin typeface="ALS Sector Regular"/>
              </a:rPr>
              <a:t>19.5. КоАП РФ (ч.23</a:t>
            </a:r>
            <a:r>
              <a:rPr lang="ru-RU" dirty="0" smtClean="0">
                <a:latin typeface="ALS Sector Regular"/>
              </a:rPr>
              <a:t>).</a:t>
            </a:r>
          </a:p>
          <a:p>
            <a:pPr algn="just"/>
            <a:endParaRPr lang="ru-RU" dirty="0" smtClean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В случае если проведение плановой или внеплановой выездной проверки оказалось невозможным </a:t>
            </a:r>
            <a:r>
              <a:rPr lang="ru-RU" dirty="0" smtClean="0">
                <a:latin typeface="ALS Sector Regular"/>
              </a:rPr>
              <a:t>составляет </a:t>
            </a:r>
            <a:r>
              <a:rPr lang="ru-RU" dirty="0">
                <a:latin typeface="ALS Sector Regular"/>
              </a:rPr>
              <a:t>акт о невозможности проведения соответствующей проверки с указанием причин невозможности ее проведения</a:t>
            </a:r>
            <a:r>
              <a:rPr lang="ru-RU" dirty="0" smtClean="0">
                <a:latin typeface="ALS Sector Regular"/>
              </a:rPr>
              <a:t>.</a:t>
            </a:r>
          </a:p>
          <a:p>
            <a:pPr algn="just"/>
            <a:r>
              <a:rPr lang="ru-RU" dirty="0" smtClean="0">
                <a:latin typeface="ALS Sector Regular"/>
              </a:rPr>
              <a:t>Далее может быть проведена проверка без </a:t>
            </a:r>
            <a:r>
              <a:rPr lang="ru-RU" dirty="0">
                <a:latin typeface="ALS Sector Regular"/>
              </a:rPr>
              <a:t>предварительного уведомления.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26071"/>
            <a:ext cx="2194570" cy="15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068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90763544-E17D-48D1-BEED-8E87A7CEAD93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751345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LS Sector Regular"/>
              </a:rPr>
              <a:t>Права работодателя при проверке ГИТ:</a:t>
            </a:r>
          </a:p>
          <a:p>
            <a:pPr algn="just"/>
            <a:endParaRPr lang="ru-RU" b="1" dirty="0" smtClean="0">
              <a:latin typeface="ALS Sector Regular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ALS Sector Regular"/>
              </a:rPr>
              <a:t>присутствовать </a:t>
            </a:r>
            <a:r>
              <a:rPr lang="ru-RU" dirty="0">
                <a:latin typeface="ALS Sector Regular"/>
              </a:rPr>
              <a:t>при проведении проверки</a:t>
            </a:r>
            <a:r>
              <a:rPr lang="ru-RU" dirty="0" smtClean="0">
                <a:latin typeface="ALS Sector Regular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ALS Sector Regular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ALS Sector Regular"/>
              </a:rPr>
              <a:t>давать </a:t>
            </a:r>
            <a:r>
              <a:rPr lang="ru-RU" dirty="0">
                <a:latin typeface="ALS Sector Regular"/>
              </a:rPr>
              <a:t>объяснения по вопросам проверки</a:t>
            </a:r>
            <a:r>
              <a:rPr lang="ru-RU" dirty="0" smtClean="0">
                <a:latin typeface="ALS Sector Regular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ALS Sector Regular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ALS Sector Regular"/>
              </a:rPr>
              <a:t>получать </a:t>
            </a:r>
            <a:r>
              <a:rPr lang="ru-RU" dirty="0">
                <a:latin typeface="ALS Sector Regular"/>
              </a:rPr>
              <a:t>от органа государственного контроля информацию по проверке</a:t>
            </a:r>
            <a:r>
              <a:rPr lang="ru-RU" dirty="0" smtClean="0">
                <a:latin typeface="ALS Sector Regular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ALS Sector Regular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ALS Sector Regular"/>
              </a:rPr>
              <a:t>знакомиться </a:t>
            </a:r>
            <a:r>
              <a:rPr lang="ru-RU" dirty="0">
                <a:latin typeface="ALS Sector Regular"/>
              </a:rPr>
              <a:t>с результатами проверки</a:t>
            </a:r>
            <a:r>
              <a:rPr lang="ru-RU" dirty="0" smtClean="0">
                <a:latin typeface="ALS Sector Regular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ALS Sector Regular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ALS Sector Regular"/>
              </a:rPr>
              <a:t>указывать </a:t>
            </a:r>
            <a:r>
              <a:rPr lang="ru-RU" dirty="0">
                <a:latin typeface="ALS Sector Regular"/>
              </a:rPr>
              <a:t>в акте проверки о согласии или несогласии с результатами проверки (делать это надо сразу же по окончании проверки</a:t>
            </a:r>
            <a:r>
              <a:rPr lang="ru-RU" dirty="0" smtClean="0">
                <a:latin typeface="ALS Sector Regular"/>
              </a:rPr>
              <a:t>);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ALS Sector Regular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ALS Sector Regular"/>
              </a:rPr>
              <a:t>обжаловать </a:t>
            </a:r>
            <a:r>
              <a:rPr lang="ru-RU" dirty="0">
                <a:latin typeface="ALS Sector Regular"/>
              </a:rPr>
              <a:t>действия (бездействие) должностных лиц органов контроля, повлекшие за собой нарушение прав работодателя (пожаловаться можно вышестоящему </a:t>
            </a:r>
            <a:r>
              <a:rPr lang="ru-RU" dirty="0" smtClean="0">
                <a:latin typeface="ALS Sector Regular"/>
              </a:rPr>
              <a:t>руководителю </a:t>
            </a:r>
            <a:r>
              <a:rPr lang="ru-RU" dirty="0">
                <a:latin typeface="ALS Sector Regular"/>
              </a:rPr>
              <a:t>или в судебном порядке</a:t>
            </a:r>
            <a:r>
              <a:rPr lang="ru-RU" dirty="0" smtClean="0">
                <a:latin typeface="ALS Sector Regular"/>
              </a:rPr>
              <a:t>);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ALS Sector Regular"/>
            </a:endParaRPr>
          </a:p>
          <a:p>
            <a:pPr algn="just"/>
            <a:r>
              <a:rPr lang="ru-RU" dirty="0">
                <a:latin typeface="ALS Sector Regular"/>
              </a:rPr>
              <a:t>- требовать возмещения вреда, причиненного в ходе проверки.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6" y="693977"/>
            <a:ext cx="2088232" cy="167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261275"/>
            <a:ext cx="101508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261275"/>
            <a:ext cx="1265647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15075"/>
            <a:ext cx="288000" cy="2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626452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г. </a:t>
            </a:r>
            <a:r>
              <a:rPr lang="ru-RU" sz="800" dirty="0" smtClean="0">
                <a:latin typeface="ALS Sector Regular"/>
                <a:cs typeface="ALS Sector Regular" pitchFamily="50" charset="-52"/>
              </a:rPr>
              <a:t>Москва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, ул. Коровий вал,</a:t>
            </a:r>
            <a:br>
              <a:rPr lang="ru-RU" sz="800" dirty="0" smtClean="0">
                <a:latin typeface="ALS Sector Regular" pitchFamily="50" charset="-52"/>
                <a:cs typeface="ALS Sector Regular" pitchFamily="50" charset="-52"/>
              </a:rPr>
            </a:b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дом 3, стр. 5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3744" y="6326076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+</a:t>
            </a:r>
            <a:r>
              <a:rPr lang="ru-RU" sz="800" dirty="0">
                <a:latin typeface="ALS Sector Regular" pitchFamily="50" charset="-52"/>
                <a:cs typeface="ALS Sector Regular" pitchFamily="50" charset="-52"/>
              </a:rPr>
              <a:t>7 499 </a:t>
            </a:r>
            <a:r>
              <a:rPr lang="ru-RU" sz="800" dirty="0" smtClean="0">
                <a:latin typeface="ALS Sector Regular" pitchFamily="50" charset="-52"/>
                <a:cs typeface="ALS Sector Regular" pitchFamily="50" charset="-52"/>
              </a:rPr>
              <a:t>237-02-19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6326592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LS Sector Regular" pitchFamily="50" charset="-52"/>
                <a:cs typeface="ALS Sector Regular" pitchFamily="50" charset="-52"/>
              </a:rPr>
              <a:t>mcot@social.mos.ru</a:t>
            </a:r>
            <a:endParaRPr lang="ru-RU" sz="8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705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ГБУ МГЦУО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ГБУ МГЦУОТ</Template>
  <TotalTime>11399</TotalTime>
  <Words>8786</Words>
  <Application>Microsoft Office PowerPoint</Application>
  <PresentationFormat>Экран (4:3)</PresentationFormat>
  <Paragraphs>1008</Paragraphs>
  <Slides>79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Шаблон презентации ГБУ МГЦУОТ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документарных проверках ГИТ не выезжает на место, а запрашивает определенные документы, организация предоставляет их в виде заверенных копий.  Выездные проверки проводятся в том случае, когда невозможно только лишь через документы проверить соблюдение трудового права.  Плановые проверки ГИТ согласовываются с органами прокуратуры. Ежегодно публикуются планы проверок на сайте ГИТ на год.   Поиск: заходим на сайт ГИТ (git.77.rostrud.gov.ru./ План проверок/ План проверок ГИТ в городе Москве 2021)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ФГУ "ВНИИ ОиЭТ"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ВНИИ ОХРАНЫ И ЭКОНОМИКИ ТРУДА</dc:title>
  <dc:creator>Андрей</dc:creator>
  <cp:lastModifiedBy>user</cp:lastModifiedBy>
  <cp:revision>1542</cp:revision>
  <cp:lastPrinted>2018-07-31T16:32:06Z</cp:lastPrinted>
  <dcterms:created xsi:type="dcterms:W3CDTF">2012-04-26T17:44:31Z</dcterms:created>
  <dcterms:modified xsi:type="dcterms:W3CDTF">2021-04-23T09:46:06Z</dcterms:modified>
</cp:coreProperties>
</file>